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Economica"/>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conomica-bold.fntdata"/><Relationship Id="rId47" Type="http://schemas.openxmlformats.org/officeDocument/2006/relationships/font" Target="fonts/Economica-regular.fntdata"/><Relationship Id="rId49" Type="http://schemas.openxmlformats.org/officeDocument/2006/relationships/font" Target="fonts/Economic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Economica-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1f4b0b7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1f4b0b7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1f4b0b73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1f4b0b73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1f4b0b73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1f4b0b73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1f4b0b73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1f4b0b73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1f4b0b73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1f4b0b73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1f4b0b73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1f4b0b73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1f4b0b73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1f4b0b73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1f4b0b73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1f4b0b73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1f4b0b73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1f4b0b73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1f4b0b73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1f4b0b73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1f4b0b73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1f4b0b73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1f4b0b73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1f4b0b73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1f4b0b73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1f4b0b73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1f4b0b73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1f4b0b73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1f4b0b73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1f4b0b73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295b51f1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295b51f1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1f4b0b73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1f4b0b73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295b51f14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295b51f14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1f4b0b73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1f4b0b73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1f4b0b73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1f4b0b73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1f4b0b73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1f4b0b73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295b51f1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295b51f1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295b51f1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295b51f1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1f4b0b73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1f4b0b73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1f4b0b7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1f4b0b7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a:lvl1pPr>
            <a:lvl2pPr lvl="1" rtl="0" algn="ctr">
              <a:lnSpc>
                <a:spcPct val="100000"/>
              </a:lnSpc>
              <a:spcBef>
                <a:spcPts val="0"/>
              </a:spcBef>
              <a:spcAft>
                <a:spcPts val="0"/>
              </a:spcAft>
              <a:buSzPts val="4200"/>
              <a:buNone/>
              <a:defRPr/>
            </a:lvl2pPr>
            <a:lvl3pPr lvl="2" rtl="0" algn="ctr">
              <a:lnSpc>
                <a:spcPct val="100000"/>
              </a:lnSpc>
              <a:spcBef>
                <a:spcPts val="0"/>
              </a:spcBef>
              <a:spcAft>
                <a:spcPts val="0"/>
              </a:spcAft>
              <a:buSzPts val="4200"/>
              <a:buNone/>
              <a:defRPr/>
            </a:lvl3pPr>
            <a:lvl4pPr lvl="3" rtl="0" algn="ctr">
              <a:lnSpc>
                <a:spcPct val="100000"/>
              </a:lnSpc>
              <a:spcBef>
                <a:spcPts val="0"/>
              </a:spcBef>
              <a:spcAft>
                <a:spcPts val="0"/>
              </a:spcAft>
              <a:buSzPts val="4200"/>
              <a:buNone/>
              <a:defRPr/>
            </a:lvl4pPr>
            <a:lvl5pPr lvl="4" rtl="0" algn="ctr">
              <a:lnSpc>
                <a:spcPct val="100000"/>
              </a:lnSpc>
              <a:spcBef>
                <a:spcPts val="0"/>
              </a:spcBef>
              <a:spcAft>
                <a:spcPts val="0"/>
              </a:spcAft>
              <a:buSzPts val="4200"/>
              <a:buNone/>
              <a:defRPr/>
            </a:lvl5pPr>
            <a:lvl6pPr lvl="5" rtl="0" algn="ctr">
              <a:lnSpc>
                <a:spcPct val="100000"/>
              </a:lnSpc>
              <a:spcBef>
                <a:spcPts val="0"/>
              </a:spcBef>
              <a:spcAft>
                <a:spcPts val="0"/>
              </a:spcAft>
              <a:buSzPts val="4200"/>
              <a:buNone/>
              <a:defRPr/>
            </a:lvl6pPr>
            <a:lvl7pPr lvl="6" rtl="0" algn="ctr">
              <a:lnSpc>
                <a:spcPct val="100000"/>
              </a:lnSpc>
              <a:spcBef>
                <a:spcPts val="0"/>
              </a:spcBef>
              <a:spcAft>
                <a:spcPts val="0"/>
              </a:spcAft>
              <a:buSzPts val="4200"/>
              <a:buNone/>
              <a:defRPr/>
            </a:lvl7pPr>
            <a:lvl8pPr lvl="7" rtl="0" algn="ctr">
              <a:lnSpc>
                <a:spcPct val="100000"/>
              </a:lnSpc>
              <a:spcBef>
                <a:spcPts val="0"/>
              </a:spcBef>
              <a:spcAft>
                <a:spcPts val="0"/>
              </a:spcAft>
              <a:buSzPts val="4200"/>
              <a:buNone/>
              <a:defRPr/>
            </a:lvl8pPr>
            <a:lvl9pPr lvl="8" rtl="0" algn="ctr">
              <a:lnSpc>
                <a:spcPct val="100000"/>
              </a:lnSpc>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1"/>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5" name="Google Shape;5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18" name="Google Shape;18;p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2"/>
              </a:buClr>
              <a:buSzPts val="16000"/>
              <a:buNone/>
              <a:defRPr sz="16000">
                <a:solidFill>
                  <a:schemeClr val="lt2"/>
                </a:solidFill>
              </a:defRPr>
            </a:lvl1pPr>
            <a:lvl2pPr lvl="1" rtl="0" algn="ctr">
              <a:lnSpc>
                <a:spcPct val="100000"/>
              </a:lnSpc>
              <a:spcBef>
                <a:spcPts val="0"/>
              </a:spcBef>
              <a:spcAft>
                <a:spcPts val="0"/>
              </a:spcAft>
              <a:buClr>
                <a:schemeClr val="lt2"/>
              </a:buClr>
              <a:buSzPts val="16000"/>
              <a:buNone/>
              <a:defRPr sz="16000">
                <a:solidFill>
                  <a:schemeClr val="lt2"/>
                </a:solidFill>
              </a:defRPr>
            </a:lvl2pPr>
            <a:lvl3pPr lvl="2" rtl="0" algn="ctr">
              <a:lnSpc>
                <a:spcPct val="100000"/>
              </a:lnSpc>
              <a:spcBef>
                <a:spcPts val="0"/>
              </a:spcBef>
              <a:spcAft>
                <a:spcPts val="0"/>
              </a:spcAft>
              <a:buClr>
                <a:schemeClr val="lt2"/>
              </a:buClr>
              <a:buSzPts val="16000"/>
              <a:buNone/>
              <a:defRPr sz="16000">
                <a:solidFill>
                  <a:schemeClr val="lt2"/>
                </a:solidFill>
              </a:defRPr>
            </a:lvl3pPr>
            <a:lvl4pPr lvl="3" rtl="0" algn="ctr">
              <a:lnSpc>
                <a:spcPct val="100000"/>
              </a:lnSpc>
              <a:spcBef>
                <a:spcPts val="0"/>
              </a:spcBef>
              <a:spcAft>
                <a:spcPts val="0"/>
              </a:spcAft>
              <a:buClr>
                <a:schemeClr val="lt2"/>
              </a:buClr>
              <a:buSzPts val="16000"/>
              <a:buNone/>
              <a:defRPr sz="16000">
                <a:solidFill>
                  <a:schemeClr val="lt2"/>
                </a:solidFill>
              </a:defRPr>
            </a:lvl4pPr>
            <a:lvl5pPr lvl="4" rtl="0" algn="ctr">
              <a:lnSpc>
                <a:spcPct val="100000"/>
              </a:lnSpc>
              <a:spcBef>
                <a:spcPts val="0"/>
              </a:spcBef>
              <a:spcAft>
                <a:spcPts val="0"/>
              </a:spcAft>
              <a:buClr>
                <a:schemeClr val="lt2"/>
              </a:buClr>
              <a:buSzPts val="16000"/>
              <a:buNone/>
              <a:defRPr sz="16000">
                <a:solidFill>
                  <a:schemeClr val="lt2"/>
                </a:solidFill>
              </a:defRPr>
            </a:lvl5pPr>
            <a:lvl6pPr lvl="5" rtl="0" algn="ctr">
              <a:lnSpc>
                <a:spcPct val="100000"/>
              </a:lnSpc>
              <a:spcBef>
                <a:spcPts val="0"/>
              </a:spcBef>
              <a:spcAft>
                <a:spcPts val="0"/>
              </a:spcAft>
              <a:buClr>
                <a:schemeClr val="lt2"/>
              </a:buClr>
              <a:buSzPts val="16000"/>
              <a:buNone/>
              <a:defRPr sz="16000">
                <a:solidFill>
                  <a:schemeClr val="lt2"/>
                </a:solidFill>
              </a:defRPr>
            </a:lvl6pPr>
            <a:lvl7pPr lvl="6" rtl="0" algn="ctr">
              <a:lnSpc>
                <a:spcPct val="100000"/>
              </a:lnSpc>
              <a:spcBef>
                <a:spcPts val="0"/>
              </a:spcBef>
              <a:spcAft>
                <a:spcPts val="0"/>
              </a:spcAft>
              <a:buClr>
                <a:schemeClr val="lt2"/>
              </a:buClr>
              <a:buSzPts val="16000"/>
              <a:buNone/>
              <a:defRPr sz="16000">
                <a:solidFill>
                  <a:schemeClr val="lt2"/>
                </a:solidFill>
              </a:defRPr>
            </a:lvl7pPr>
            <a:lvl8pPr lvl="7" rtl="0" algn="ctr">
              <a:lnSpc>
                <a:spcPct val="100000"/>
              </a:lnSpc>
              <a:spcBef>
                <a:spcPts val="0"/>
              </a:spcBef>
              <a:spcAft>
                <a:spcPts val="0"/>
              </a:spcAft>
              <a:buClr>
                <a:schemeClr val="lt2"/>
              </a:buClr>
              <a:buSzPts val="16000"/>
              <a:buNone/>
              <a:defRPr sz="16000">
                <a:solidFill>
                  <a:schemeClr val="lt2"/>
                </a:solidFill>
              </a:defRPr>
            </a:lvl8pPr>
            <a:lvl9pPr lvl="8" rtl="0"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23" name="Google Shape;23;p4"/>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5"/>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7" name="Google Shape;27;p5"/>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8" name="Google Shape;28;p5"/>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200"/>
              <a:buNone/>
              <a:defRPr/>
            </a:lvl1pPr>
            <a:lvl2pPr lvl="1" rtl="0" algn="ctr">
              <a:lnSpc>
                <a:spcPct val="100000"/>
              </a:lnSpc>
              <a:spcBef>
                <a:spcPts val="0"/>
              </a:spcBef>
              <a:spcAft>
                <a:spcPts val="0"/>
              </a:spcAft>
              <a:buSzPts val="4200"/>
              <a:buNone/>
              <a:defRPr/>
            </a:lvl2pPr>
            <a:lvl3pPr lvl="2" rtl="0" algn="ctr">
              <a:lnSpc>
                <a:spcPct val="100000"/>
              </a:lnSpc>
              <a:spcBef>
                <a:spcPts val="0"/>
              </a:spcBef>
              <a:spcAft>
                <a:spcPts val="0"/>
              </a:spcAft>
              <a:buSzPts val="4200"/>
              <a:buNone/>
              <a:defRPr/>
            </a:lvl3pPr>
            <a:lvl4pPr lvl="3" rtl="0" algn="ctr">
              <a:lnSpc>
                <a:spcPct val="100000"/>
              </a:lnSpc>
              <a:spcBef>
                <a:spcPts val="0"/>
              </a:spcBef>
              <a:spcAft>
                <a:spcPts val="0"/>
              </a:spcAft>
              <a:buSzPts val="4200"/>
              <a:buNone/>
              <a:defRPr/>
            </a:lvl4pPr>
            <a:lvl5pPr lvl="4" rtl="0" algn="ctr">
              <a:lnSpc>
                <a:spcPct val="100000"/>
              </a:lnSpc>
              <a:spcBef>
                <a:spcPts val="0"/>
              </a:spcBef>
              <a:spcAft>
                <a:spcPts val="0"/>
              </a:spcAft>
              <a:buSzPts val="4200"/>
              <a:buNone/>
              <a:defRPr/>
            </a:lvl5pPr>
            <a:lvl6pPr lvl="5" rtl="0" algn="ctr">
              <a:lnSpc>
                <a:spcPct val="100000"/>
              </a:lnSpc>
              <a:spcBef>
                <a:spcPts val="0"/>
              </a:spcBef>
              <a:spcAft>
                <a:spcPts val="0"/>
              </a:spcAft>
              <a:buSzPts val="4200"/>
              <a:buNone/>
              <a:defRPr/>
            </a:lvl6pPr>
            <a:lvl7pPr lvl="6" rtl="0" algn="ctr">
              <a:lnSpc>
                <a:spcPct val="100000"/>
              </a:lnSpc>
              <a:spcBef>
                <a:spcPts val="0"/>
              </a:spcBef>
              <a:spcAft>
                <a:spcPts val="0"/>
              </a:spcAft>
              <a:buSzPts val="4200"/>
              <a:buNone/>
              <a:defRPr/>
            </a:lvl7pPr>
            <a:lvl8pPr lvl="7" rtl="0" algn="ctr">
              <a:lnSpc>
                <a:spcPct val="100000"/>
              </a:lnSpc>
              <a:spcBef>
                <a:spcPts val="0"/>
              </a:spcBef>
              <a:spcAft>
                <a:spcPts val="0"/>
              </a:spcAft>
              <a:buSzPts val="4200"/>
              <a:buNone/>
              <a:defRPr/>
            </a:lvl8pPr>
            <a:lvl9pPr lvl="8" rtl="0" algn="ctr">
              <a:lnSpc>
                <a:spcPct val="100000"/>
              </a:lnSpc>
              <a:spcBef>
                <a:spcPts val="0"/>
              </a:spcBef>
              <a:spcAft>
                <a:spcPts val="0"/>
              </a:spcAft>
              <a:buSzPts val="4200"/>
              <a:buNone/>
              <a:defRPr/>
            </a:lvl9pPr>
          </a:lstStyle>
          <a:p/>
        </p:txBody>
      </p:sp>
      <p:sp>
        <p:nvSpPr>
          <p:cNvPr id="29" name="Google Shape;2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32" name="Google Shape;32;p6"/>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 name="Google Shape;33;p6"/>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4" name="Google Shape;3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a:lvl1pPr>
            <a:lvl2pPr lvl="1" rtl="0" algn="l">
              <a:lnSpc>
                <a:spcPct val="100000"/>
              </a:lnSpc>
              <a:spcBef>
                <a:spcPts val="0"/>
              </a:spcBef>
              <a:spcAft>
                <a:spcPts val="0"/>
              </a:spcAft>
              <a:buSzPts val="4200"/>
              <a:buNone/>
              <a:defRPr/>
            </a:lvl2pPr>
            <a:lvl3pPr lvl="2" rtl="0" algn="l">
              <a:lnSpc>
                <a:spcPct val="100000"/>
              </a:lnSpc>
              <a:spcBef>
                <a:spcPts val="0"/>
              </a:spcBef>
              <a:spcAft>
                <a:spcPts val="0"/>
              </a:spcAft>
              <a:buSzPts val="4200"/>
              <a:buNone/>
              <a:defRPr/>
            </a:lvl3pPr>
            <a:lvl4pPr lvl="3" rtl="0" algn="l">
              <a:lnSpc>
                <a:spcPct val="100000"/>
              </a:lnSpc>
              <a:spcBef>
                <a:spcPts val="0"/>
              </a:spcBef>
              <a:spcAft>
                <a:spcPts val="0"/>
              </a:spcAft>
              <a:buSzPts val="4200"/>
              <a:buNone/>
              <a:defRPr/>
            </a:lvl4pPr>
            <a:lvl5pPr lvl="4" rtl="0" algn="l">
              <a:lnSpc>
                <a:spcPct val="100000"/>
              </a:lnSpc>
              <a:spcBef>
                <a:spcPts val="0"/>
              </a:spcBef>
              <a:spcAft>
                <a:spcPts val="0"/>
              </a:spcAft>
              <a:buSzPts val="4200"/>
              <a:buNone/>
              <a:defRPr/>
            </a:lvl5pPr>
            <a:lvl6pPr lvl="5" rtl="0" algn="l">
              <a:lnSpc>
                <a:spcPct val="100000"/>
              </a:lnSpc>
              <a:spcBef>
                <a:spcPts val="0"/>
              </a:spcBef>
              <a:spcAft>
                <a:spcPts val="0"/>
              </a:spcAft>
              <a:buSzPts val="4200"/>
              <a:buNone/>
              <a:defRPr/>
            </a:lvl6pPr>
            <a:lvl7pPr lvl="6" rtl="0" algn="l">
              <a:lnSpc>
                <a:spcPct val="100000"/>
              </a:lnSpc>
              <a:spcBef>
                <a:spcPts val="0"/>
              </a:spcBef>
              <a:spcAft>
                <a:spcPts val="0"/>
              </a:spcAft>
              <a:buSzPts val="4200"/>
              <a:buNone/>
              <a:defRPr/>
            </a:lvl7pPr>
            <a:lvl8pPr lvl="7" rtl="0" algn="l">
              <a:lnSpc>
                <a:spcPct val="100000"/>
              </a:lnSpc>
              <a:spcBef>
                <a:spcPts val="0"/>
              </a:spcBef>
              <a:spcAft>
                <a:spcPts val="0"/>
              </a:spcAft>
              <a:buSzPts val="4200"/>
              <a:buNone/>
              <a:defRPr/>
            </a:lvl8pPr>
            <a:lvl9pPr lvl="8" rtl="0" algn="l">
              <a:lnSpc>
                <a:spcPct val="100000"/>
              </a:lnSpc>
              <a:spcBef>
                <a:spcPts val="0"/>
              </a:spcBef>
              <a:spcAft>
                <a:spcPts val="0"/>
              </a:spcAft>
              <a:buSzPts val="4200"/>
              <a:buNone/>
              <a:defRPr/>
            </a:lvl9pPr>
          </a:lstStyle>
          <a:p/>
        </p:txBody>
      </p:sp>
      <p:sp>
        <p:nvSpPr>
          <p:cNvPr id="37" name="Google Shape;3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40" name="Google Shape;40;p8"/>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 name="Google Shape;4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 name="Google Shape;48;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10"/>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2"/>
              </a:buClr>
              <a:buSzPts val="4200"/>
              <a:buNone/>
              <a:defRPr>
                <a:solidFill>
                  <a:schemeClr val="lt2"/>
                </a:solidFill>
              </a:defRPr>
            </a:lvl1pPr>
            <a:lvl2pPr lvl="1" rtl="0" algn="ctr">
              <a:lnSpc>
                <a:spcPct val="100000"/>
              </a:lnSpc>
              <a:spcBef>
                <a:spcPts val="0"/>
              </a:spcBef>
              <a:spcAft>
                <a:spcPts val="0"/>
              </a:spcAft>
              <a:buClr>
                <a:schemeClr val="lt2"/>
              </a:buClr>
              <a:buSzPts val="4200"/>
              <a:buNone/>
              <a:defRPr>
                <a:solidFill>
                  <a:schemeClr val="lt2"/>
                </a:solidFill>
              </a:defRPr>
            </a:lvl2pPr>
            <a:lvl3pPr lvl="2" rtl="0" algn="ctr">
              <a:lnSpc>
                <a:spcPct val="100000"/>
              </a:lnSpc>
              <a:spcBef>
                <a:spcPts val="0"/>
              </a:spcBef>
              <a:spcAft>
                <a:spcPts val="0"/>
              </a:spcAft>
              <a:buClr>
                <a:schemeClr val="lt2"/>
              </a:buClr>
              <a:buSzPts val="4200"/>
              <a:buNone/>
              <a:defRPr>
                <a:solidFill>
                  <a:schemeClr val="lt2"/>
                </a:solidFill>
              </a:defRPr>
            </a:lvl3pPr>
            <a:lvl4pPr lvl="3" rtl="0" algn="ctr">
              <a:lnSpc>
                <a:spcPct val="100000"/>
              </a:lnSpc>
              <a:spcBef>
                <a:spcPts val="0"/>
              </a:spcBef>
              <a:spcAft>
                <a:spcPts val="0"/>
              </a:spcAft>
              <a:buClr>
                <a:schemeClr val="lt2"/>
              </a:buClr>
              <a:buSzPts val="4200"/>
              <a:buNone/>
              <a:defRPr>
                <a:solidFill>
                  <a:schemeClr val="lt2"/>
                </a:solidFill>
              </a:defRPr>
            </a:lvl4pPr>
            <a:lvl5pPr lvl="4" rtl="0" algn="ctr">
              <a:lnSpc>
                <a:spcPct val="100000"/>
              </a:lnSpc>
              <a:spcBef>
                <a:spcPts val="0"/>
              </a:spcBef>
              <a:spcAft>
                <a:spcPts val="0"/>
              </a:spcAft>
              <a:buClr>
                <a:schemeClr val="lt2"/>
              </a:buClr>
              <a:buSzPts val="4200"/>
              <a:buNone/>
              <a:defRPr>
                <a:solidFill>
                  <a:schemeClr val="lt2"/>
                </a:solidFill>
              </a:defRPr>
            </a:lvl5pPr>
            <a:lvl6pPr lvl="5" rtl="0" algn="ctr">
              <a:lnSpc>
                <a:spcPct val="100000"/>
              </a:lnSpc>
              <a:spcBef>
                <a:spcPts val="0"/>
              </a:spcBef>
              <a:spcAft>
                <a:spcPts val="0"/>
              </a:spcAft>
              <a:buClr>
                <a:schemeClr val="lt2"/>
              </a:buClr>
              <a:buSzPts val="4200"/>
              <a:buNone/>
              <a:defRPr>
                <a:solidFill>
                  <a:schemeClr val="lt2"/>
                </a:solidFill>
              </a:defRPr>
            </a:lvl6pPr>
            <a:lvl7pPr lvl="6" rtl="0" algn="ctr">
              <a:lnSpc>
                <a:spcPct val="100000"/>
              </a:lnSpc>
              <a:spcBef>
                <a:spcPts val="0"/>
              </a:spcBef>
              <a:spcAft>
                <a:spcPts val="0"/>
              </a:spcAft>
              <a:buClr>
                <a:schemeClr val="lt2"/>
              </a:buClr>
              <a:buSzPts val="4200"/>
              <a:buNone/>
              <a:defRPr>
                <a:solidFill>
                  <a:schemeClr val="lt2"/>
                </a:solidFill>
              </a:defRPr>
            </a:lvl7pPr>
            <a:lvl8pPr lvl="7" rtl="0" algn="ctr">
              <a:lnSpc>
                <a:spcPct val="100000"/>
              </a:lnSpc>
              <a:spcBef>
                <a:spcPts val="0"/>
              </a:spcBef>
              <a:spcAft>
                <a:spcPts val="0"/>
              </a:spcAft>
              <a:buClr>
                <a:schemeClr val="lt2"/>
              </a:buClr>
              <a:buSzPts val="4200"/>
              <a:buNone/>
              <a:defRPr>
                <a:solidFill>
                  <a:schemeClr val="lt2"/>
                </a:solidFill>
              </a:defRPr>
            </a:lvl8pPr>
            <a:lvl9pPr lvl="8" rtl="0" algn="ctr">
              <a:lnSpc>
                <a:spcPct val="100000"/>
              </a:lnSpc>
              <a:spcBef>
                <a:spcPts val="0"/>
              </a:spcBef>
              <a:spcAft>
                <a:spcPts val="0"/>
              </a:spcAft>
              <a:buClr>
                <a:schemeClr val="lt2"/>
              </a:buClr>
              <a:buSzPts val="4200"/>
              <a:buNone/>
              <a:defRPr>
                <a:solidFill>
                  <a:schemeClr val="lt2"/>
                </a:solidFill>
              </a:defRPr>
            </a:lvl9pPr>
          </a:lstStyle>
          <a:p/>
        </p:txBody>
      </p:sp>
      <p:sp>
        <p:nvSpPr>
          <p:cNvPr id="50" name="Google Shape;50;p10"/>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51" name="Google Shape;51;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9.jpg"/><Relationship Id="rId5"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g"/><Relationship Id="rId4"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github.com/htmw/2024S-Sierra/wik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4.jpg"/><Relationship Id="rId5"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FRESHLENS</a:t>
            </a:r>
            <a:endParaRPr/>
          </a:p>
        </p:txBody>
      </p:sp>
      <p:sp>
        <p:nvSpPr>
          <p:cNvPr id="63" name="Google Shape;63;p13"/>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n"/>
              <a:t>Sprint 2 - TEAM-4 Sierra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PERSONAS</a:t>
            </a:r>
            <a:endParaRPr/>
          </a:p>
        </p:txBody>
      </p:sp>
      <p:sp>
        <p:nvSpPr>
          <p:cNvPr id="131" name="Google Shape;131;p22"/>
          <p:cNvSpPr txBox="1"/>
          <p:nvPr/>
        </p:nvSpPr>
        <p:spPr>
          <a:xfrm>
            <a:off x="3115225" y="1311100"/>
            <a:ext cx="5580600" cy="3148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Name:</a:t>
            </a:r>
            <a:r>
              <a:rPr b="0" i="0" lang="en" sz="1800" u="none" cap="none" strike="noStrike">
                <a:solidFill>
                  <a:schemeClr val="dk1"/>
                </a:solidFill>
                <a:latin typeface="Open Sans"/>
                <a:ea typeface="Open Sans"/>
                <a:cs typeface="Open Sans"/>
                <a:sym typeface="Open Sans"/>
              </a:rPr>
              <a:t> Alex</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Age: </a:t>
            </a:r>
            <a:r>
              <a:rPr b="0" i="0" lang="en" sz="1800" u="none" cap="none" strike="noStrike">
                <a:solidFill>
                  <a:schemeClr val="dk1"/>
                </a:solidFill>
                <a:latin typeface="Open Sans"/>
                <a:ea typeface="Open Sans"/>
                <a:cs typeface="Open Sans"/>
                <a:sym typeface="Open Sans"/>
              </a:rPr>
              <a:t>35</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Occupation:</a:t>
            </a:r>
            <a:r>
              <a:rPr b="0" i="0" lang="en" sz="1800" u="none" cap="none" strike="noStrike">
                <a:solidFill>
                  <a:schemeClr val="dk1"/>
                </a:solidFill>
                <a:latin typeface="Open Sans"/>
                <a:ea typeface="Open Sans"/>
                <a:cs typeface="Open Sans"/>
                <a:sym typeface="Open Sans"/>
              </a:rPr>
              <a:t> Software Engineer</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Interests:</a:t>
            </a:r>
            <a:r>
              <a:rPr b="0" i="0" lang="en" sz="1800" u="none" cap="none" strike="noStrike">
                <a:solidFill>
                  <a:schemeClr val="dk1"/>
                </a:solidFill>
                <a:latin typeface="Open Sans"/>
                <a:ea typeface="Open Sans"/>
                <a:cs typeface="Open Sans"/>
                <a:sym typeface="Open Sans"/>
              </a:rPr>
              <a:t> Tech gadgets, hiking, fast cooking</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Goals:</a:t>
            </a:r>
            <a:r>
              <a:rPr b="0" i="0" lang="en" sz="1800" u="none" cap="none" strike="noStrike">
                <a:solidFill>
                  <a:schemeClr val="dk1"/>
                </a:solidFill>
                <a:latin typeface="Open Sans"/>
                <a:ea typeface="Open Sans"/>
                <a:cs typeface="Open Sans"/>
                <a:sym typeface="Open Sans"/>
              </a:rPr>
              <a:t> Eat healthily despite a busy schedule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Challenges:</a:t>
            </a:r>
            <a:r>
              <a:rPr b="0" i="0" lang="en" sz="1800" u="none" cap="none" strike="noStrike">
                <a:solidFill>
                  <a:schemeClr val="dk1"/>
                </a:solidFill>
                <a:latin typeface="Open Sans"/>
                <a:ea typeface="Open Sans"/>
                <a:cs typeface="Open Sans"/>
                <a:sym typeface="Open Sans"/>
              </a:rPr>
              <a:t> Has limited time for meal prep and nutrition tracking</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How Your App Helps:</a:t>
            </a:r>
            <a:r>
              <a:rPr b="0" i="0" lang="en" sz="1800" u="none" cap="none" strike="noStrike">
                <a:solidFill>
                  <a:schemeClr val="dk1"/>
                </a:solidFill>
                <a:latin typeface="Open Sans"/>
                <a:ea typeface="Open Sans"/>
                <a:cs typeface="Open Sans"/>
                <a:sym typeface="Open Sans"/>
              </a:rPr>
              <a:t> FreshLens easily fits in busy lifestyle, it's designed for healthy eating with quick scan</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pic>
        <p:nvPicPr>
          <p:cNvPr id="132" name="Google Shape;132;p22"/>
          <p:cNvPicPr preferRelativeResize="0"/>
          <p:nvPr/>
        </p:nvPicPr>
        <p:blipFill rotWithShape="1">
          <a:blip r:embed="rId3">
            <a:alphaModFix/>
          </a:blip>
          <a:srcRect b="0" l="0" r="0" t="0"/>
          <a:stretch/>
        </p:blipFill>
        <p:spPr>
          <a:xfrm>
            <a:off x="398925" y="1490400"/>
            <a:ext cx="2256875" cy="187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PERSONAS</a:t>
            </a:r>
            <a:endParaRPr/>
          </a:p>
        </p:txBody>
      </p:sp>
      <p:sp>
        <p:nvSpPr>
          <p:cNvPr id="138" name="Google Shape;138;p23"/>
          <p:cNvSpPr txBox="1"/>
          <p:nvPr/>
        </p:nvSpPr>
        <p:spPr>
          <a:xfrm>
            <a:off x="3115225" y="1311100"/>
            <a:ext cx="5580600" cy="3473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Name:</a:t>
            </a:r>
            <a:r>
              <a:rPr b="0" i="0" lang="en" sz="1800" u="none" cap="none" strike="noStrike">
                <a:solidFill>
                  <a:schemeClr val="dk1"/>
                </a:solidFill>
                <a:latin typeface="Open Sans"/>
                <a:ea typeface="Open Sans"/>
                <a:cs typeface="Open Sans"/>
                <a:sym typeface="Open Sans"/>
              </a:rPr>
              <a:t> Jordon</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Age: </a:t>
            </a:r>
            <a:r>
              <a:rPr b="0" i="0" lang="en" sz="1800" u="none" cap="none" strike="noStrike">
                <a:solidFill>
                  <a:schemeClr val="dk1"/>
                </a:solidFill>
                <a:latin typeface="Open Sans"/>
                <a:ea typeface="Open Sans"/>
                <a:cs typeface="Open Sans"/>
                <a:sym typeface="Open Sans"/>
              </a:rPr>
              <a:t>26</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Occupation:</a:t>
            </a:r>
            <a:r>
              <a:rPr b="0" i="0" lang="en" sz="1800" u="none" cap="none" strike="noStrike">
                <a:solidFill>
                  <a:schemeClr val="dk1"/>
                </a:solidFill>
                <a:latin typeface="Open Sans"/>
                <a:ea typeface="Open Sans"/>
                <a:cs typeface="Open Sans"/>
                <a:sym typeface="Open Sans"/>
              </a:rPr>
              <a:t> Personal Trainer</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Interests:</a:t>
            </a:r>
            <a:r>
              <a:rPr b="0" i="0" lang="en" sz="1800" u="none" cap="none" strike="noStrike">
                <a:solidFill>
                  <a:schemeClr val="dk1"/>
                </a:solidFill>
                <a:latin typeface="Open Sans"/>
                <a:ea typeface="Open Sans"/>
                <a:cs typeface="Open Sans"/>
                <a:sym typeface="Open Sans"/>
              </a:rPr>
              <a:t> Gym workouts, sports nutrition, bodybuilding</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Goals:</a:t>
            </a:r>
            <a:r>
              <a:rPr b="0" i="0" lang="en" sz="1800" u="none" cap="none" strike="noStrike">
                <a:solidFill>
                  <a:schemeClr val="dk1"/>
                </a:solidFill>
                <a:latin typeface="Open Sans"/>
                <a:ea typeface="Open Sans"/>
                <a:cs typeface="Open Sans"/>
                <a:sym typeface="Open Sans"/>
              </a:rPr>
              <a:t> Optimize diet for muscle gain and performance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Challenges:</a:t>
            </a:r>
            <a:r>
              <a:rPr b="0" i="0" lang="en" sz="1800" u="none" cap="none" strike="noStrike">
                <a:solidFill>
                  <a:schemeClr val="dk1"/>
                </a:solidFill>
                <a:latin typeface="Open Sans"/>
                <a:ea typeface="Open Sans"/>
                <a:cs typeface="Open Sans"/>
                <a:sym typeface="Open Sans"/>
              </a:rPr>
              <a:t> Needs precise macro and micro intake from natural foods</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How Your App Helps:</a:t>
            </a:r>
            <a:r>
              <a:rPr b="0" i="0" lang="en" sz="1800" u="none" cap="none" strike="noStrike">
                <a:solidFill>
                  <a:schemeClr val="dk1"/>
                </a:solidFill>
                <a:latin typeface="Open Sans"/>
                <a:ea typeface="Open Sans"/>
                <a:cs typeface="Open Sans"/>
                <a:sym typeface="Open Sans"/>
              </a:rPr>
              <a:t> FreshLens helps in tracking nutritional values, enhancing his meal planning.</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pic>
        <p:nvPicPr>
          <p:cNvPr id="139" name="Google Shape;139;p23"/>
          <p:cNvPicPr preferRelativeResize="0"/>
          <p:nvPr/>
        </p:nvPicPr>
        <p:blipFill rotWithShape="1">
          <a:blip r:embed="rId3">
            <a:alphaModFix/>
          </a:blip>
          <a:srcRect b="0" l="0" r="0" t="0"/>
          <a:stretch/>
        </p:blipFill>
        <p:spPr>
          <a:xfrm>
            <a:off x="311700" y="1311100"/>
            <a:ext cx="2810425" cy="28076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Minimum Viable Product (</a:t>
            </a:r>
            <a:r>
              <a:rPr lang="en"/>
              <a:t>MVP)</a:t>
            </a:r>
            <a:endParaRPr/>
          </a:p>
        </p:txBody>
      </p:sp>
      <p:sp>
        <p:nvSpPr>
          <p:cNvPr id="145" name="Google Shape;145;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Photo-based food recognition.</a:t>
            </a:r>
            <a:endParaRPr/>
          </a:p>
          <a:p>
            <a:pPr indent="-342900" lvl="0" marL="457200" rtl="0" algn="l">
              <a:spcBef>
                <a:spcPts val="0"/>
              </a:spcBef>
              <a:spcAft>
                <a:spcPts val="0"/>
              </a:spcAft>
              <a:buSzPts val="1800"/>
              <a:buChar char="●"/>
            </a:pPr>
            <a:r>
              <a:rPr lang="en"/>
              <a:t>User-friendly interface design.</a:t>
            </a:r>
            <a:endParaRPr/>
          </a:p>
          <a:p>
            <a:pPr indent="-342900" lvl="0" marL="457200" rtl="0" algn="l">
              <a:spcBef>
                <a:spcPts val="0"/>
              </a:spcBef>
              <a:spcAft>
                <a:spcPts val="0"/>
              </a:spcAft>
              <a:buSzPts val="1800"/>
              <a:buChar char="●"/>
            </a:pPr>
            <a:r>
              <a:rPr lang="en"/>
              <a:t>Essential nutritional info display.</a:t>
            </a:r>
            <a:endParaRPr/>
          </a:p>
          <a:p>
            <a:pPr indent="-342900" lvl="0" marL="457200" rtl="0" algn="l">
              <a:spcBef>
                <a:spcPts val="0"/>
              </a:spcBef>
              <a:spcAft>
                <a:spcPts val="0"/>
              </a:spcAft>
              <a:buSzPts val="1800"/>
              <a:buChar char="●"/>
            </a:pPr>
            <a:r>
              <a:rPr lang="en"/>
              <a:t>User authentication system.</a:t>
            </a:r>
            <a:endParaRPr/>
          </a:p>
          <a:p>
            <a:pPr indent="-342900" lvl="0" marL="457200" rtl="0" algn="l">
              <a:spcBef>
                <a:spcPts val="0"/>
              </a:spcBef>
              <a:spcAft>
                <a:spcPts val="0"/>
              </a:spcAft>
              <a:buSzPts val="1800"/>
              <a:buChar char="●"/>
            </a:pPr>
            <a:r>
              <a:rPr lang="en"/>
              <a:t>Personal profile customization.</a:t>
            </a:r>
            <a:endParaRPr/>
          </a:p>
          <a:p>
            <a:pPr indent="-342900" lvl="0" marL="457200" rtl="0" algn="l">
              <a:spcBef>
                <a:spcPts val="0"/>
              </a:spcBef>
              <a:spcAft>
                <a:spcPts val="0"/>
              </a:spcAft>
              <a:buSzPts val="1800"/>
              <a:buChar char="●"/>
            </a:pPr>
            <a:r>
              <a:rPr lang="en"/>
              <a:t>Weekly dietary analysis.</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Technologies - Frontend</a:t>
            </a:r>
            <a:endParaRPr/>
          </a:p>
        </p:txBody>
      </p:sp>
      <p:pic>
        <p:nvPicPr>
          <p:cNvPr id="151" name="Google Shape;151;p25"/>
          <p:cNvPicPr preferRelativeResize="0"/>
          <p:nvPr/>
        </p:nvPicPr>
        <p:blipFill rotWithShape="1">
          <a:blip r:embed="rId3">
            <a:alphaModFix/>
          </a:blip>
          <a:srcRect b="0" l="0" r="0" t="0"/>
          <a:stretch/>
        </p:blipFill>
        <p:spPr>
          <a:xfrm>
            <a:off x="424500" y="1485625"/>
            <a:ext cx="1918275" cy="1538000"/>
          </a:xfrm>
          <a:prstGeom prst="rect">
            <a:avLst/>
          </a:prstGeom>
          <a:noFill/>
          <a:ln>
            <a:noFill/>
          </a:ln>
        </p:spPr>
      </p:pic>
      <p:pic>
        <p:nvPicPr>
          <p:cNvPr id="152" name="Google Shape;152;p25"/>
          <p:cNvPicPr preferRelativeResize="0"/>
          <p:nvPr/>
        </p:nvPicPr>
        <p:blipFill>
          <a:blip r:embed="rId4">
            <a:alphaModFix/>
          </a:blip>
          <a:stretch>
            <a:fillRect/>
          </a:stretch>
        </p:blipFill>
        <p:spPr>
          <a:xfrm>
            <a:off x="424500" y="3081800"/>
            <a:ext cx="1808850" cy="1808850"/>
          </a:xfrm>
          <a:prstGeom prst="rect">
            <a:avLst/>
          </a:prstGeom>
          <a:noFill/>
          <a:ln>
            <a:noFill/>
          </a:ln>
        </p:spPr>
      </p:pic>
      <p:sp>
        <p:nvSpPr>
          <p:cNvPr id="153" name="Google Shape;153;p25"/>
          <p:cNvSpPr txBox="1"/>
          <p:nvPr/>
        </p:nvSpPr>
        <p:spPr>
          <a:xfrm>
            <a:off x="3756100" y="1861125"/>
            <a:ext cx="4365300" cy="17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We will be using React native expo for developing UI for the mobile application and expo is wrapper around react native and it makes </a:t>
            </a:r>
            <a:r>
              <a:rPr lang="en" sz="1800">
                <a:solidFill>
                  <a:schemeClr val="dk1"/>
                </a:solidFill>
                <a:latin typeface="Open Sans"/>
                <a:ea typeface="Open Sans"/>
                <a:cs typeface="Open Sans"/>
                <a:sym typeface="Open Sans"/>
              </a:rPr>
              <a:t>prototyping</a:t>
            </a:r>
            <a:r>
              <a:rPr lang="en" sz="1800">
                <a:solidFill>
                  <a:schemeClr val="dk1"/>
                </a:solidFill>
                <a:latin typeface="Open Sans"/>
                <a:ea typeface="Open Sans"/>
                <a:cs typeface="Open Sans"/>
                <a:sym typeface="Open Sans"/>
              </a:rPr>
              <a:t> faster.</a:t>
            </a:r>
            <a:endParaRPr sz="18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Technologies - Backend</a:t>
            </a:r>
            <a:endParaRPr/>
          </a:p>
        </p:txBody>
      </p:sp>
      <p:sp>
        <p:nvSpPr>
          <p:cNvPr id="159" name="Google Shape;159;p26"/>
          <p:cNvSpPr txBox="1"/>
          <p:nvPr/>
        </p:nvSpPr>
        <p:spPr>
          <a:xfrm>
            <a:off x="4778700" y="2413825"/>
            <a:ext cx="4365300" cy="17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We will be using node js and fastapi for backend and mongodb as database and its nosql database and even firebase for Authentication and storing images using firebase cloud storage.</a:t>
            </a:r>
            <a:endParaRPr sz="1800">
              <a:solidFill>
                <a:schemeClr val="dk1"/>
              </a:solidFill>
              <a:latin typeface="Open Sans"/>
              <a:ea typeface="Open Sans"/>
              <a:cs typeface="Open Sans"/>
              <a:sym typeface="Open Sans"/>
            </a:endParaRPr>
          </a:p>
        </p:txBody>
      </p:sp>
      <p:pic>
        <p:nvPicPr>
          <p:cNvPr id="160" name="Google Shape;160;p26"/>
          <p:cNvPicPr preferRelativeResize="0"/>
          <p:nvPr/>
        </p:nvPicPr>
        <p:blipFill rotWithShape="1">
          <a:blip r:embed="rId3">
            <a:alphaModFix/>
          </a:blip>
          <a:srcRect b="0" l="0" r="0" t="0"/>
          <a:stretch/>
        </p:blipFill>
        <p:spPr>
          <a:xfrm>
            <a:off x="401925" y="1391688"/>
            <a:ext cx="2065300" cy="1266601"/>
          </a:xfrm>
          <a:prstGeom prst="rect">
            <a:avLst/>
          </a:prstGeom>
          <a:noFill/>
          <a:ln>
            <a:noFill/>
          </a:ln>
        </p:spPr>
      </p:pic>
      <p:pic>
        <p:nvPicPr>
          <p:cNvPr id="161" name="Google Shape;161;p26"/>
          <p:cNvPicPr preferRelativeResize="0"/>
          <p:nvPr/>
        </p:nvPicPr>
        <p:blipFill rotWithShape="1">
          <a:blip r:embed="rId4">
            <a:alphaModFix/>
          </a:blip>
          <a:srcRect b="0" l="0" r="0" t="0"/>
          <a:stretch/>
        </p:blipFill>
        <p:spPr>
          <a:xfrm>
            <a:off x="555525" y="2902750"/>
            <a:ext cx="1501650" cy="1486152"/>
          </a:xfrm>
          <a:prstGeom prst="rect">
            <a:avLst/>
          </a:prstGeom>
          <a:noFill/>
          <a:ln>
            <a:noFill/>
          </a:ln>
        </p:spPr>
      </p:pic>
      <p:pic>
        <p:nvPicPr>
          <p:cNvPr id="162" name="Google Shape;162;p26"/>
          <p:cNvPicPr preferRelativeResize="0"/>
          <p:nvPr/>
        </p:nvPicPr>
        <p:blipFill rotWithShape="1">
          <a:blip r:embed="rId5">
            <a:alphaModFix/>
          </a:blip>
          <a:srcRect b="0" l="0" r="0" t="0"/>
          <a:stretch/>
        </p:blipFill>
        <p:spPr>
          <a:xfrm>
            <a:off x="2808188" y="2895625"/>
            <a:ext cx="1326123" cy="1500390"/>
          </a:xfrm>
          <a:prstGeom prst="rect">
            <a:avLst/>
          </a:prstGeom>
          <a:noFill/>
          <a:ln>
            <a:noFill/>
          </a:ln>
        </p:spPr>
      </p:pic>
      <p:pic>
        <p:nvPicPr>
          <p:cNvPr id="163" name="Google Shape;163;p26"/>
          <p:cNvPicPr preferRelativeResize="0"/>
          <p:nvPr/>
        </p:nvPicPr>
        <p:blipFill rotWithShape="1">
          <a:blip r:embed="rId6">
            <a:alphaModFix/>
          </a:blip>
          <a:srcRect b="0" l="0" r="0" t="0"/>
          <a:stretch/>
        </p:blipFill>
        <p:spPr>
          <a:xfrm>
            <a:off x="2597050" y="1147225"/>
            <a:ext cx="1748398" cy="17483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Technologies - Machine Learning</a:t>
            </a:r>
            <a:endParaRPr/>
          </a:p>
        </p:txBody>
      </p:sp>
      <p:sp>
        <p:nvSpPr>
          <p:cNvPr id="169" name="Google Shape;169;p27"/>
          <p:cNvSpPr txBox="1"/>
          <p:nvPr/>
        </p:nvSpPr>
        <p:spPr>
          <a:xfrm>
            <a:off x="3887600" y="1697550"/>
            <a:ext cx="4365300" cy="17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We will be using tensorflow to perform machine learning tasking and tensorflow is deep learning framework and it will be used for implementing CNN </a:t>
            </a:r>
            <a:r>
              <a:rPr lang="en" sz="1800">
                <a:solidFill>
                  <a:schemeClr val="dk1"/>
                </a:solidFill>
                <a:latin typeface="Open Sans"/>
                <a:ea typeface="Open Sans"/>
                <a:cs typeface="Open Sans"/>
                <a:sym typeface="Open Sans"/>
              </a:rPr>
              <a:t>algorithm</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p:txBody>
      </p:sp>
      <p:pic>
        <p:nvPicPr>
          <p:cNvPr id="170" name="Google Shape;170;p27"/>
          <p:cNvPicPr preferRelativeResize="0"/>
          <p:nvPr/>
        </p:nvPicPr>
        <p:blipFill rotWithShape="1">
          <a:blip r:embed="rId3">
            <a:alphaModFix/>
          </a:blip>
          <a:srcRect b="0" l="0" r="0" t="0"/>
          <a:stretch/>
        </p:blipFill>
        <p:spPr>
          <a:xfrm>
            <a:off x="466776" y="1302925"/>
            <a:ext cx="1501652" cy="16101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TECH STACK</a:t>
            </a:r>
            <a:endParaRPr/>
          </a:p>
        </p:txBody>
      </p:sp>
      <p:pic>
        <p:nvPicPr>
          <p:cNvPr id="176" name="Google Shape;176;p28"/>
          <p:cNvPicPr preferRelativeResize="0"/>
          <p:nvPr/>
        </p:nvPicPr>
        <p:blipFill rotWithShape="1">
          <a:blip r:embed="rId3">
            <a:alphaModFix/>
          </a:blip>
          <a:srcRect b="0" l="0" r="0" t="0"/>
          <a:stretch/>
        </p:blipFill>
        <p:spPr>
          <a:xfrm>
            <a:off x="394850" y="1402062"/>
            <a:ext cx="2153477" cy="1079449"/>
          </a:xfrm>
          <a:prstGeom prst="rect">
            <a:avLst/>
          </a:prstGeom>
          <a:noFill/>
          <a:ln>
            <a:noFill/>
          </a:ln>
        </p:spPr>
      </p:pic>
      <p:sp>
        <p:nvSpPr>
          <p:cNvPr id="177" name="Google Shape;177;p28"/>
          <p:cNvSpPr txBox="1"/>
          <p:nvPr/>
        </p:nvSpPr>
        <p:spPr>
          <a:xfrm>
            <a:off x="4353925" y="1206925"/>
            <a:ext cx="3654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Figma is used for designing of the application and sharing the application ideas on how it should look like.</a:t>
            </a:r>
            <a:endParaRPr sz="18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Machine Learning </a:t>
            </a:r>
            <a:r>
              <a:rPr lang="en"/>
              <a:t>Algorithm</a:t>
            </a:r>
            <a:endParaRPr/>
          </a:p>
        </p:txBody>
      </p:sp>
      <p:sp>
        <p:nvSpPr>
          <p:cNvPr id="183" name="Google Shape;183;p2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CNN Architecture is used.</a:t>
            </a:r>
            <a:endParaRPr/>
          </a:p>
          <a:p>
            <a:pPr indent="-342900" lvl="0" marL="457200" rtl="0" algn="l">
              <a:spcBef>
                <a:spcPts val="0"/>
              </a:spcBef>
              <a:spcAft>
                <a:spcPts val="0"/>
              </a:spcAft>
              <a:buSzPts val="1800"/>
              <a:buChar char="●"/>
            </a:pPr>
            <a:r>
              <a:rPr lang="en"/>
              <a:t>Inside CNN use of DenseNet121 Algorithm.</a:t>
            </a:r>
            <a:endParaRPr/>
          </a:p>
          <a:p>
            <a:pPr indent="-342900" lvl="0" marL="457200" rtl="0" algn="l">
              <a:spcBef>
                <a:spcPts val="0"/>
              </a:spcBef>
              <a:spcAft>
                <a:spcPts val="0"/>
              </a:spcAft>
              <a:buSzPts val="1800"/>
              <a:buChar char="●"/>
            </a:pPr>
            <a:r>
              <a:rPr lang="en"/>
              <a:t>The DenseNet model is trained using fruits and vegetables dataset. Due to its efficiency and high accuracy, the DenseNet model effectively learns from the data and accurately identifies objects.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Conceptual Architecture Diagram</a:t>
            </a:r>
            <a:endParaRPr/>
          </a:p>
        </p:txBody>
      </p:sp>
      <p:pic>
        <p:nvPicPr>
          <p:cNvPr id="189" name="Google Shape;189;p30"/>
          <p:cNvPicPr preferRelativeResize="0"/>
          <p:nvPr/>
        </p:nvPicPr>
        <p:blipFill>
          <a:blip r:embed="rId3">
            <a:alphaModFix/>
          </a:blip>
          <a:stretch>
            <a:fillRect/>
          </a:stretch>
        </p:blipFill>
        <p:spPr>
          <a:xfrm>
            <a:off x="311700" y="1147225"/>
            <a:ext cx="8520602" cy="37693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Class Diagram</a:t>
            </a:r>
            <a:endParaRPr/>
          </a:p>
        </p:txBody>
      </p:sp>
      <p:pic>
        <p:nvPicPr>
          <p:cNvPr id="195" name="Google Shape;195;p31"/>
          <p:cNvPicPr preferRelativeResize="0"/>
          <p:nvPr/>
        </p:nvPicPr>
        <p:blipFill>
          <a:blip r:embed="rId3">
            <a:alphaModFix/>
          </a:blip>
          <a:stretch>
            <a:fillRect/>
          </a:stretch>
        </p:blipFill>
        <p:spPr>
          <a:xfrm>
            <a:off x="2284225" y="1198125"/>
            <a:ext cx="4096567" cy="369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AGENDA</a:t>
            </a:r>
            <a:endParaRPr/>
          </a:p>
        </p:txBody>
      </p:sp>
      <p:sp>
        <p:nvSpPr>
          <p:cNvPr id="69" name="Google Shape;69;p1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Project Review</a:t>
            </a:r>
            <a:endParaRPr sz="1600">
              <a:latin typeface="Economica"/>
              <a:ea typeface="Economica"/>
              <a:cs typeface="Economica"/>
              <a:sym typeface="Economica"/>
            </a:endParaRPr>
          </a:p>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MVP</a:t>
            </a:r>
            <a:endParaRPr sz="1600">
              <a:latin typeface="Economica"/>
              <a:ea typeface="Economica"/>
              <a:cs typeface="Economica"/>
              <a:sym typeface="Economica"/>
            </a:endParaRPr>
          </a:p>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Technologies</a:t>
            </a:r>
            <a:endParaRPr sz="1600">
              <a:latin typeface="Economica"/>
              <a:ea typeface="Economica"/>
              <a:cs typeface="Economica"/>
              <a:sym typeface="Economica"/>
            </a:endParaRPr>
          </a:p>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Algorithms</a:t>
            </a:r>
            <a:endParaRPr sz="1600">
              <a:latin typeface="Economica"/>
              <a:ea typeface="Economica"/>
              <a:cs typeface="Economica"/>
              <a:sym typeface="Economica"/>
            </a:endParaRPr>
          </a:p>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Diagrams</a:t>
            </a:r>
            <a:endParaRPr sz="1600">
              <a:latin typeface="Economica"/>
              <a:ea typeface="Economica"/>
              <a:cs typeface="Economica"/>
              <a:sym typeface="Economica"/>
            </a:endParaRPr>
          </a:p>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Product and Sprint Backlog</a:t>
            </a:r>
            <a:endParaRPr sz="1600">
              <a:latin typeface="Economica"/>
              <a:ea typeface="Economica"/>
              <a:cs typeface="Economica"/>
              <a:sym typeface="Economica"/>
            </a:endParaRPr>
          </a:p>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Metrics</a:t>
            </a:r>
            <a:endParaRPr sz="1600">
              <a:latin typeface="Economica"/>
              <a:ea typeface="Economica"/>
              <a:cs typeface="Economica"/>
              <a:sym typeface="Economica"/>
            </a:endParaRPr>
          </a:p>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Retrospective</a:t>
            </a:r>
            <a:endParaRPr sz="1600">
              <a:latin typeface="Economica"/>
              <a:ea typeface="Economica"/>
              <a:cs typeface="Economica"/>
              <a:sym typeface="Economica"/>
            </a:endParaRPr>
          </a:p>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Sprint 3 Plans</a:t>
            </a:r>
            <a:endParaRPr sz="1600">
              <a:latin typeface="Economica"/>
              <a:ea typeface="Economica"/>
              <a:cs typeface="Economica"/>
              <a:sym typeface="Economica"/>
            </a:endParaRPr>
          </a:p>
          <a:p>
            <a:pPr indent="-330200" lvl="0" marL="457200" rtl="0" algn="l">
              <a:spcBef>
                <a:spcPts val="0"/>
              </a:spcBef>
              <a:spcAft>
                <a:spcPts val="0"/>
              </a:spcAft>
              <a:buSzPts val="1600"/>
              <a:buFont typeface="Economica"/>
              <a:buChar char="●"/>
            </a:pPr>
            <a:r>
              <a:rPr lang="en" sz="1600">
                <a:latin typeface="Economica"/>
                <a:ea typeface="Economica"/>
                <a:cs typeface="Economica"/>
                <a:sym typeface="Economica"/>
              </a:rPr>
              <a:t>Demo</a:t>
            </a:r>
            <a:endParaRPr sz="1600">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Sequence Diagram</a:t>
            </a:r>
            <a:endParaRPr/>
          </a:p>
        </p:txBody>
      </p:sp>
      <p:pic>
        <p:nvPicPr>
          <p:cNvPr id="201" name="Google Shape;201;p32"/>
          <p:cNvPicPr preferRelativeResize="0"/>
          <p:nvPr/>
        </p:nvPicPr>
        <p:blipFill>
          <a:blip r:embed="rId3">
            <a:alphaModFix/>
          </a:blip>
          <a:stretch>
            <a:fillRect/>
          </a:stretch>
        </p:blipFill>
        <p:spPr>
          <a:xfrm>
            <a:off x="431725" y="1147225"/>
            <a:ext cx="8280550" cy="3691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Entity Relationship Diagram</a:t>
            </a:r>
            <a:endParaRPr/>
          </a:p>
        </p:txBody>
      </p:sp>
      <p:pic>
        <p:nvPicPr>
          <p:cNvPr id="207" name="Google Shape;207;p33"/>
          <p:cNvPicPr preferRelativeResize="0"/>
          <p:nvPr/>
        </p:nvPicPr>
        <p:blipFill>
          <a:blip r:embed="rId3">
            <a:alphaModFix/>
          </a:blip>
          <a:stretch>
            <a:fillRect/>
          </a:stretch>
        </p:blipFill>
        <p:spPr>
          <a:xfrm>
            <a:off x="1844350" y="1147225"/>
            <a:ext cx="4920253" cy="369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State diagram</a:t>
            </a:r>
            <a:endParaRPr/>
          </a:p>
        </p:txBody>
      </p:sp>
      <p:pic>
        <p:nvPicPr>
          <p:cNvPr id="213" name="Google Shape;213;p34"/>
          <p:cNvPicPr preferRelativeResize="0"/>
          <p:nvPr/>
        </p:nvPicPr>
        <p:blipFill>
          <a:blip r:embed="rId3">
            <a:alphaModFix/>
          </a:blip>
          <a:stretch>
            <a:fillRect/>
          </a:stretch>
        </p:blipFill>
        <p:spPr>
          <a:xfrm>
            <a:off x="1054750" y="1147225"/>
            <a:ext cx="7433769" cy="3691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Context Diagram</a:t>
            </a:r>
            <a:endParaRPr/>
          </a:p>
        </p:txBody>
      </p:sp>
      <p:pic>
        <p:nvPicPr>
          <p:cNvPr id="219" name="Google Shape;219;p35"/>
          <p:cNvPicPr preferRelativeResize="0"/>
          <p:nvPr/>
        </p:nvPicPr>
        <p:blipFill>
          <a:blip r:embed="rId3">
            <a:alphaModFix/>
          </a:blip>
          <a:stretch>
            <a:fillRect/>
          </a:stretch>
        </p:blipFill>
        <p:spPr>
          <a:xfrm>
            <a:off x="152400" y="1231950"/>
            <a:ext cx="8839204" cy="34226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User Stories In Detail</a:t>
            </a:r>
            <a:endParaRPr/>
          </a:p>
        </p:txBody>
      </p:sp>
      <p:sp>
        <p:nvSpPr>
          <p:cNvPr id="225" name="Google Shape;225;p36"/>
          <p:cNvSpPr txBox="1"/>
          <p:nvPr>
            <p:ph idx="1" type="body"/>
          </p:nvPr>
        </p:nvSpPr>
        <p:spPr>
          <a:xfrm>
            <a:off x="604950"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1</a:t>
            </a:r>
            <a:endParaRPr sz="1300"/>
          </a:p>
          <a:p>
            <a:pPr indent="0" lvl="0" marL="0" rtl="0" algn="l">
              <a:spcBef>
                <a:spcPts val="0"/>
              </a:spcBef>
              <a:spcAft>
                <a:spcPts val="0"/>
              </a:spcAft>
              <a:buNone/>
            </a:pPr>
            <a:r>
              <a:rPr b="1" lang="en" sz="1300"/>
              <a:t>As a </a:t>
            </a:r>
            <a:r>
              <a:rPr lang="en" sz="1300"/>
              <a:t>health-conscious individual, </a:t>
            </a:r>
            <a:endParaRPr sz="1300"/>
          </a:p>
          <a:p>
            <a:pPr indent="0" lvl="0" marL="0" rtl="0" algn="l">
              <a:spcBef>
                <a:spcPts val="0"/>
              </a:spcBef>
              <a:spcAft>
                <a:spcPts val="0"/>
              </a:spcAft>
              <a:buNone/>
            </a:pPr>
            <a:r>
              <a:rPr b="1" lang="en" sz="1300"/>
              <a:t>I want</a:t>
            </a:r>
            <a:r>
              <a:rPr lang="en" sz="1300"/>
              <a:t> to quickly find the nutritional information of various fruits, </a:t>
            </a:r>
            <a:endParaRPr sz="1300"/>
          </a:p>
          <a:p>
            <a:pPr indent="0" lvl="0" marL="0" rtl="0" algn="l">
              <a:spcBef>
                <a:spcPts val="0"/>
              </a:spcBef>
              <a:spcAft>
                <a:spcPts val="0"/>
              </a:spcAft>
              <a:buNone/>
            </a:pPr>
            <a:r>
              <a:rPr b="1" lang="en" sz="1300"/>
              <a:t>So that</a:t>
            </a:r>
            <a:r>
              <a:rPr lang="en" sz="1300"/>
              <a:t> I can make informed decisions about what to include in my diet.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Acceptance Criteria: </a:t>
            </a:r>
            <a:endParaRPr b="1" sz="1300"/>
          </a:p>
          <a:p>
            <a:pPr indent="-311150" lvl="0" marL="457200" rtl="0" algn="l">
              <a:spcBef>
                <a:spcPts val="0"/>
              </a:spcBef>
              <a:spcAft>
                <a:spcPts val="0"/>
              </a:spcAft>
              <a:buSzPts val="1300"/>
              <a:buChar char="●"/>
            </a:pPr>
            <a:r>
              <a:rPr lang="en" sz="1300"/>
              <a:t>User can search and find fruit nutritional info within seconds. </a:t>
            </a:r>
            <a:endParaRPr sz="1300"/>
          </a:p>
          <a:p>
            <a:pPr indent="-311150" lvl="0" marL="457200" rtl="0" algn="l">
              <a:spcBef>
                <a:spcPts val="0"/>
              </a:spcBef>
              <a:spcAft>
                <a:spcPts val="0"/>
              </a:spcAft>
              <a:buSzPts val="1300"/>
              <a:buChar char="●"/>
            </a:pPr>
            <a:r>
              <a:rPr lang="en" sz="1300"/>
              <a:t>Display data consists of calories, vitamins, minerals, sugar in clear format.</a:t>
            </a:r>
            <a:endParaRPr sz="1300"/>
          </a:p>
        </p:txBody>
      </p:sp>
      <p:sp>
        <p:nvSpPr>
          <p:cNvPr id="226" name="Google Shape;226;p36"/>
          <p:cNvSpPr txBox="1"/>
          <p:nvPr>
            <p:ph idx="1" type="body"/>
          </p:nvPr>
        </p:nvSpPr>
        <p:spPr>
          <a:xfrm>
            <a:off x="4930800"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2</a:t>
            </a:r>
            <a:endParaRPr b="1" sz="1300"/>
          </a:p>
          <a:p>
            <a:pPr indent="0" lvl="0" marL="0" rtl="0" algn="l">
              <a:spcBef>
                <a:spcPts val="0"/>
              </a:spcBef>
              <a:spcAft>
                <a:spcPts val="0"/>
              </a:spcAft>
              <a:buNone/>
            </a:pPr>
            <a:r>
              <a:rPr b="1" lang="en" sz="1300"/>
              <a:t>As a</a:t>
            </a:r>
            <a:r>
              <a:rPr lang="en" sz="1300"/>
              <a:t> user who is trying trying to maintain a healthy diet, </a:t>
            </a:r>
            <a:endParaRPr sz="1300"/>
          </a:p>
          <a:p>
            <a:pPr indent="0" lvl="0" marL="0" rtl="0" algn="l">
              <a:spcBef>
                <a:spcPts val="0"/>
              </a:spcBef>
              <a:spcAft>
                <a:spcPts val="0"/>
              </a:spcAft>
              <a:buNone/>
            </a:pPr>
            <a:r>
              <a:rPr b="1" lang="en" sz="1300"/>
              <a:t>I want </a:t>
            </a:r>
            <a:r>
              <a:rPr lang="en" sz="1300"/>
              <a:t>to log my daily fruit intake effortlessly, </a:t>
            </a:r>
            <a:endParaRPr sz="1300"/>
          </a:p>
          <a:p>
            <a:pPr indent="0" lvl="0" marL="0" rtl="0" algn="l">
              <a:spcBef>
                <a:spcPts val="0"/>
              </a:spcBef>
              <a:spcAft>
                <a:spcPts val="0"/>
              </a:spcAft>
              <a:buNone/>
            </a:pPr>
            <a:r>
              <a:rPr b="1" lang="en" sz="1300"/>
              <a:t>So that</a:t>
            </a:r>
            <a:r>
              <a:rPr lang="en" sz="1300"/>
              <a:t> I can keep track of my consumption and nutritional intake.</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b="1" lang="en" sz="1300"/>
              <a:t>Acceptance Criteria: </a:t>
            </a:r>
            <a:endParaRPr b="1" sz="1300"/>
          </a:p>
          <a:p>
            <a:pPr indent="-311150" lvl="0" marL="457200" rtl="0" algn="l">
              <a:spcBef>
                <a:spcPts val="0"/>
              </a:spcBef>
              <a:spcAft>
                <a:spcPts val="0"/>
              </a:spcAft>
              <a:buSzPts val="1300"/>
              <a:buChar char="●"/>
            </a:pPr>
            <a:r>
              <a:rPr lang="en" sz="1300"/>
              <a:t>Fruit logging is via image capturing.</a:t>
            </a:r>
            <a:endParaRPr sz="1300"/>
          </a:p>
          <a:p>
            <a:pPr indent="-311150" lvl="0" marL="457200" rtl="0" algn="l">
              <a:spcBef>
                <a:spcPts val="0"/>
              </a:spcBef>
              <a:spcAft>
                <a:spcPts val="0"/>
              </a:spcAft>
              <a:buSzPts val="1300"/>
              <a:buChar char="●"/>
            </a:pPr>
            <a:r>
              <a:rPr lang="en" sz="1300"/>
              <a:t>Summary is provided on weekly or monthly based.</a:t>
            </a:r>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User Stories In Detail</a:t>
            </a:r>
            <a:endParaRPr/>
          </a:p>
        </p:txBody>
      </p:sp>
      <p:sp>
        <p:nvSpPr>
          <p:cNvPr id="232" name="Google Shape;232;p37"/>
          <p:cNvSpPr txBox="1"/>
          <p:nvPr>
            <p:ph idx="1" type="body"/>
          </p:nvPr>
        </p:nvSpPr>
        <p:spPr>
          <a:xfrm>
            <a:off x="604950"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3</a:t>
            </a:r>
            <a:endParaRPr sz="1300"/>
          </a:p>
          <a:p>
            <a:pPr indent="0" lvl="0" marL="0" rtl="0" algn="l">
              <a:spcBef>
                <a:spcPts val="0"/>
              </a:spcBef>
              <a:spcAft>
                <a:spcPts val="0"/>
              </a:spcAft>
              <a:buNone/>
            </a:pPr>
            <a:r>
              <a:rPr b="1" lang="en" sz="1300"/>
              <a:t>As a </a:t>
            </a:r>
            <a:r>
              <a:rPr lang="en" sz="1300"/>
              <a:t>user who is interested in healthy eating,</a:t>
            </a:r>
            <a:r>
              <a:rPr b="1" lang="en" sz="1300"/>
              <a:t> </a:t>
            </a:r>
            <a:endParaRPr b="1" sz="1300"/>
          </a:p>
          <a:p>
            <a:pPr indent="0" lvl="0" marL="0" rtl="0" algn="l">
              <a:spcBef>
                <a:spcPts val="0"/>
              </a:spcBef>
              <a:spcAft>
                <a:spcPts val="0"/>
              </a:spcAft>
              <a:buNone/>
            </a:pPr>
            <a:r>
              <a:rPr b="1" lang="en" sz="1300"/>
              <a:t>I want </a:t>
            </a:r>
            <a:r>
              <a:rPr lang="en" sz="1300"/>
              <a:t>to receive feedback on my fruit consumption patterns, </a:t>
            </a:r>
            <a:endParaRPr sz="1300"/>
          </a:p>
          <a:p>
            <a:pPr indent="0" lvl="0" marL="0" rtl="0" algn="l">
              <a:spcBef>
                <a:spcPts val="0"/>
              </a:spcBef>
              <a:spcAft>
                <a:spcPts val="0"/>
              </a:spcAft>
              <a:buNone/>
            </a:pPr>
            <a:r>
              <a:rPr b="1" lang="en" sz="1300"/>
              <a:t>So that </a:t>
            </a:r>
            <a:r>
              <a:rPr lang="en" sz="1300"/>
              <a:t>I can identify areas for improvement and maintain a balanced diet.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Acceptance Criteria: </a:t>
            </a:r>
            <a:endParaRPr b="1" sz="1300"/>
          </a:p>
          <a:p>
            <a:pPr indent="-311150" lvl="0" marL="457200" rtl="0" algn="l">
              <a:spcBef>
                <a:spcPts val="0"/>
              </a:spcBef>
              <a:spcAft>
                <a:spcPts val="0"/>
              </a:spcAft>
              <a:buSzPts val="1300"/>
              <a:buChar char="●"/>
            </a:pPr>
            <a:r>
              <a:rPr lang="en" sz="1300"/>
              <a:t>App gives feedback to user by saying about nutrients.</a:t>
            </a:r>
            <a:endParaRPr sz="1300"/>
          </a:p>
          <a:p>
            <a:pPr indent="-311150" lvl="0" marL="457200" rtl="0" algn="l">
              <a:spcBef>
                <a:spcPts val="0"/>
              </a:spcBef>
              <a:spcAft>
                <a:spcPts val="0"/>
              </a:spcAft>
              <a:buSzPts val="1300"/>
              <a:buChar char="●"/>
            </a:pPr>
            <a:r>
              <a:rPr lang="en" sz="1300"/>
              <a:t>Get more information about the diet.</a:t>
            </a:r>
            <a:endParaRPr sz="1300"/>
          </a:p>
        </p:txBody>
      </p:sp>
      <p:sp>
        <p:nvSpPr>
          <p:cNvPr id="233" name="Google Shape;233;p37"/>
          <p:cNvSpPr txBox="1"/>
          <p:nvPr>
            <p:ph idx="1" type="body"/>
          </p:nvPr>
        </p:nvSpPr>
        <p:spPr>
          <a:xfrm>
            <a:off x="4930800"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4</a:t>
            </a:r>
            <a:endParaRPr b="1" sz="1300"/>
          </a:p>
          <a:p>
            <a:pPr indent="0" lvl="0" marL="0" rtl="0" algn="l">
              <a:spcBef>
                <a:spcPts val="0"/>
              </a:spcBef>
              <a:spcAft>
                <a:spcPts val="0"/>
              </a:spcAft>
              <a:buNone/>
            </a:pPr>
            <a:r>
              <a:rPr b="1" lang="en" sz="1300"/>
              <a:t>As a </a:t>
            </a:r>
            <a:r>
              <a:rPr lang="en" sz="1300"/>
              <a:t>motivated individual,</a:t>
            </a:r>
            <a:r>
              <a:rPr b="1" lang="en" sz="1300"/>
              <a:t> </a:t>
            </a:r>
            <a:endParaRPr b="1" sz="1300"/>
          </a:p>
          <a:p>
            <a:pPr indent="0" lvl="0" marL="0" rtl="0" algn="l">
              <a:spcBef>
                <a:spcPts val="0"/>
              </a:spcBef>
              <a:spcAft>
                <a:spcPts val="0"/>
              </a:spcAft>
              <a:buNone/>
            </a:pPr>
            <a:r>
              <a:rPr b="1" lang="en" sz="1300"/>
              <a:t>I want </a:t>
            </a:r>
            <a:r>
              <a:rPr lang="en" sz="1300"/>
              <a:t>to set personal goals related to fruit consumption,</a:t>
            </a:r>
            <a:r>
              <a:rPr b="1" lang="en" sz="1300"/>
              <a:t> </a:t>
            </a:r>
            <a:endParaRPr b="1" sz="1300"/>
          </a:p>
          <a:p>
            <a:pPr indent="0" lvl="0" marL="0" rtl="0" algn="l">
              <a:spcBef>
                <a:spcPts val="0"/>
              </a:spcBef>
              <a:spcAft>
                <a:spcPts val="0"/>
              </a:spcAft>
              <a:buNone/>
            </a:pPr>
            <a:r>
              <a:rPr b="1" lang="en" sz="1300"/>
              <a:t>So that </a:t>
            </a:r>
            <a:r>
              <a:rPr lang="en" sz="1300"/>
              <a:t>I can work towards a healthier diet and track my progress.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Acceptance Criteria: </a:t>
            </a:r>
            <a:endParaRPr b="1" sz="1300"/>
          </a:p>
          <a:p>
            <a:pPr indent="-311150" lvl="0" marL="457200" rtl="0" algn="l">
              <a:spcBef>
                <a:spcPts val="0"/>
              </a:spcBef>
              <a:spcAft>
                <a:spcPts val="0"/>
              </a:spcAft>
              <a:buSzPts val="1300"/>
              <a:buChar char="●"/>
            </a:pPr>
            <a:r>
              <a:rPr lang="en" sz="1300"/>
              <a:t>Users can set goals on fruit intake.</a:t>
            </a:r>
            <a:endParaRPr sz="1300"/>
          </a:p>
          <a:p>
            <a:pPr indent="-311150" lvl="0" marL="457200" rtl="0" algn="l">
              <a:spcBef>
                <a:spcPts val="0"/>
              </a:spcBef>
              <a:spcAft>
                <a:spcPts val="0"/>
              </a:spcAft>
              <a:buSzPts val="1300"/>
              <a:buChar char="●"/>
            </a:pPr>
            <a:r>
              <a:rPr lang="en" sz="1300"/>
              <a:t>Motivational tips are provided to encourage goal achievement.</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User Stories In Detail</a:t>
            </a:r>
            <a:endParaRPr/>
          </a:p>
        </p:txBody>
      </p:sp>
      <p:sp>
        <p:nvSpPr>
          <p:cNvPr id="239" name="Google Shape;239;p38"/>
          <p:cNvSpPr txBox="1"/>
          <p:nvPr>
            <p:ph idx="1" type="body"/>
          </p:nvPr>
        </p:nvSpPr>
        <p:spPr>
          <a:xfrm>
            <a:off x="604950"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5</a:t>
            </a:r>
            <a:endParaRPr sz="1300"/>
          </a:p>
          <a:p>
            <a:pPr indent="0" lvl="0" marL="0" rtl="0" algn="l">
              <a:spcBef>
                <a:spcPts val="0"/>
              </a:spcBef>
              <a:spcAft>
                <a:spcPts val="0"/>
              </a:spcAft>
              <a:buNone/>
            </a:pPr>
            <a:r>
              <a:rPr b="1" lang="en" sz="1300"/>
              <a:t>As a </a:t>
            </a:r>
            <a:r>
              <a:rPr lang="en" sz="1300"/>
              <a:t>user who is curious about nutrition,</a:t>
            </a:r>
            <a:r>
              <a:rPr b="1" lang="en" sz="1300"/>
              <a:t> </a:t>
            </a:r>
            <a:endParaRPr b="1" sz="1300"/>
          </a:p>
          <a:p>
            <a:pPr indent="0" lvl="0" marL="0" rtl="0" algn="l">
              <a:spcBef>
                <a:spcPts val="0"/>
              </a:spcBef>
              <a:spcAft>
                <a:spcPts val="0"/>
              </a:spcAft>
              <a:buNone/>
            </a:pPr>
            <a:r>
              <a:rPr b="1" lang="en" sz="1300"/>
              <a:t>I want </a:t>
            </a:r>
            <a:r>
              <a:rPr lang="en" sz="1300"/>
              <a:t>to access educational content about the health benefits of various fruits,</a:t>
            </a:r>
            <a:r>
              <a:rPr b="1" lang="en" sz="1300"/>
              <a:t> </a:t>
            </a:r>
            <a:endParaRPr b="1" sz="1300"/>
          </a:p>
          <a:p>
            <a:pPr indent="0" lvl="0" marL="0" rtl="0" algn="l">
              <a:spcBef>
                <a:spcPts val="0"/>
              </a:spcBef>
              <a:spcAft>
                <a:spcPts val="0"/>
              </a:spcAft>
              <a:buNone/>
            </a:pPr>
            <a:r>
              <a:rPr b="1" lang="en" sz="1300"/>
              <a:t>So that </a:t>
            </a:r>
            <a:r>
              <a:rPr lang="en" sz="1300"/>
              <a:t>I can learn more about why certain fruits are beneficial and get motivated to include them in my diet.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Acceptance Criteria: </a:t>
            </a:r>
            <a:endParaRPr b="1" sz="1300"/>
          </a:p>
          <a:p>
            <a:pPr indent="-311150" lvl="0" marL="457200" rtl="0" algn="l">
              <a:spcBef>
                <a:spcPts val="0"/>
              </a:spcBef>
              <a:spcAft>
                <a:spcPts val="0"/>
              </a:spcAft>
              <a:buSzPts val="1300"/>
              <a:buChar char="●"/>
            </a:pPr>
            <a:r>
              <a:rPr lang="en" sz="1300"/>
              <a:t>Blogs about the diet is provided.</a:t>
            </a:r>
            <a:endParaRPr sz="1300"/>
          </a:p>
          <a:p>
            <a:pPr indent="-311150" lvl="0" marL="457200" rtl="0" algn="l">
              <a:spcBef>
                <a:spcPts val="0"/>
              </a:spcBef>
              <a:spcAft>
                <a:spcPts val="0"/>
              </a:spcAft>
              <a:buSzPts val="1300"/>
              <a:buChar char="●"/>
            </a:pPr>
            <a:r>
              <a:rPr lang="en" sz="1300"/>
              <a:t>Content sharing about importance of healthy food.</a:t>
            </a:r>
            <a:endParaRPr sz="1300"/>
          </a:p>
        </p:txBody>
      </p:sp>
      <p:sp>
        <p:nvSpPr>
          <p:cNvPr id="240" name="Google Shape;240;p38"/>
          <p:cNvSpPr txBox="1"/>
          <p:nvPr>
            <p:ph idx="1" type="body"/>
          </p:nvPr>
        </p:nvSpPr>
        <p:spPr>
          <a:xfrm>
            <a:off x="4930800"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6</a:t>
            </a:r>
            <a:endParaRPr b="1" sz="1300"/>
          </a:p>
          <a:p>
            <a:pPr indent="0" lvl="0" marL="0" rtl="0" algn="l">
              <a:spcBef>
                <a:spcPts val="0"/>
              </a:spcBef>
              <a:spcAft>
                <a:spcPts val="0"/>
              </a:spcAft>
              <a:buNone/>
            </a:pPr>
            <a:r>
              <a:rPr b="1" lang="en" sz="1300"/>
              <a:t>As a </a:t>
            </a:r>
            <a:r>
              <a:rPr lang="en" sz="1300"/>
              <a:t>busy individual,</a:t>
            </a:r>
            <a:r>
              <a:rPr b="1" lang="en" sz="1300"/>
              <a:t> </a:t>
            </a:r>
            <a:endParaRPr b="1" sz="1300"/>
          </a:p>
          <a:p>
            <a:pPr indent="0" lvl="0" marL="0" rtl="0" algn="l">
              <a:spcBef>
                <a:spcPts val="0"/>
              </a:spcBef>
              <a:spcAft>
                <a:spcPts val="0"/>
              </a:spcAft>
              <a:buNone/>
            </a:pPr>
            <a:r>
              <a:rPr b="1" lang="en" sz="1300"/>
              <a:t>I want </a:t>
            </a:r>
            <a:r>
              <a:rPr lang="en" sz="1300"/>
              <a:t>to add fruit consumption into my meal plans,</a:t>
            </a:r>
            <a:r>
              <a:rPr b="1" lang="en" sz="1300"/>
              <a:t> </a:t>
            </a:r>
            <a:endParaRPr b="1" sz="1300"/>
          </a:p>
          <a:p>
            <a:pPr indent="0" lvl="0" marL="0" rtl="0" algn="l">
              <a:spcBef>
                <a:spcPts val="0"/>
              </a:spcBef>
              <a:spcAft>
                <a:spcPts val="0"/>
              </a:spcAft>
              <a:buNone/>
            </a:pPr>
            <a:r>
              <a:rPr b="1" lang="en" sz="1300"/>
              <a:t>So that </a:t>
            </a:r>
            <a:r>
              <a:rPr lang="en" sz="1300"/>
              <a:t>I can ensure that I am consistently incorporating a variety of fruits into my diet.</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b="1" lang="en" sz="1300"/>
              <a:t>Acceptance Criteria: </a:t>
            </a:r>
            <a:endParaRPr b="1" sz="1300"/>
          </a:p>
          <a:p>
            <a:pPr indent="-311150" lvl="0" marL="457200" rtl="0" algn="l">
              <a:spcBef>
                <a:spcPts val="0"/>
              </a:spcBef>
              <a:spcAft>
                <a:spcPts val="0"/>
              </a:spcAft>
              <a:buSzPts val="1300"/>
              <a:buChar char="●"/>
            </a:pPr>
            <a:r>
              <a:rPr lang="en" sz="1300"/>
              <a:t>Help in keeping track of their diet.</a:t>
            </a:r>
            <a:endParaRPr sz="1300"/>
          </a:p>
          <a:p>
            <a:pPr indent="-311150" lvl="0" marL="457200" rtl="0" algn="l">
              <a:spcBef>
                <a:spcPts val="0"/>
              </a:spcBef>
              <a:spcAft>
                <a:spcPts val="0"/>
              </a:spcAft>
              <a:buSzPts val="1300"/>
              <a:buChar char="●"/>
            </a:pPr>
            <a:r>
              <a:rPr lang="en" sz="1300"/>
              <a:t>In hard analysis of their diet.</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User Stories In Detail</a:t>
            </a:r>
            <a:endParaRPr/>
          </a:p>
        </p:txBody>
      </p:sp>
      <p:sp>
        <p:nvSpPr>
          <p:cNvPr id="246" name="Google Shape;246;p39"/>
          <p:cNvSpPr txBox="1"/>
          <p:nvPr>
            <p:ph idx="1" type="body"/>
          </p:nvPr>
        </p:nvSpPr>
        <p:spPr>
          <a:xfrm>
            <a:off x="604950"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7 </a:t>
            </a:r>
            <a:endParaRPr b="1" sz="1300"/>
          </a:p>
          <a:p>
            <a:pPr indent="0" lvl="0" marL="0" rtl="0" algn="l">
              <a:spcBef>
                <a:spcPts val="0"/>
              </a:spcBef>
              <a:spcAft>
                <a:spcPts val="0"/>
              </a:spcAft>
              <a:buClr>
                <a:schemeClr val="dk1"/>
              </a:buClr>
              <a:buSzPts val="1100"/>
              <a:buFont typeface="Arial"/>
              <a:buNone/>
            </a:pPr>
            <a:r>
              <a:rPr b="1" lang="en" sz="1300"/>
              <a:t>As a</a:t>
            </a:r>
            <a:r>
              <a:rPr lang="en" sz="1300"/>
              <a:t> person with specific dietary restrictions or allergies,</a:t>
            </a:r>
            <a:endParaRPr sz="1300"/>
          </a:p>
          <a:p>
            <a:pPr indent="0" lvl="0" marL="0" rtl="0" algn="l">
              <a:spcBef>
                <a:spcPts val="0"/>
              </a:spcBef>
              <a:spcAft>
                <a:spcPts val="0"/>
              </a:spcAft>
              <a:buClr>
                <a:schemeClr val="dk1"/>
              </a:buClr>
              <a:buSzPts val="1100"/>
              <a:buFont typeface="Arial"/>
              <a:buNone/>
            </a:pPr>
            <a:r>
              <a:rPr b="1" lang="en" sz="1300"/>
              <a:t>I </a:t>
            </a:r>
            <a:r>
              <a:rPr lang="en" sz="1300"/>
              <a:t>want to filter out fruits that are not suitable for my diet,</a:t>
            </a:r>
            <a:endParaRPr sz="1300"/>
          </a:p>
          <a:p>
            <a:pPr indent="0" lvl="0" marL="0" rtl="0" algn="l">
              <a:spcBef>
                <a:spcPts val="0"/>
              </a:spcBef>
              <a:spcAft>
                <a:spcPts val="0"/>
              </a:spcAft>
              <a:buClr>
                <a:schemeClr val="dk1"/>
              </a:buClr>
              <a:buSzPts val="1100"/>
              <a:buFont typeface="Arial"/>
              <a:buNone/>
            </a:pPr>
            <a:r>
              <a:rPr b="1" lang="en" sz="1300"/>
              <a:t>So that </a:t>
            </a:r>
            <a:r>
              <a:rPr lang="en" sz="1300"/>
              <a:t>I can safely adhere to my dietary needs while consuming fruits.</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b="1" lang="en" sz="1300"/>
              <a:t>Acceptance Criteria: </a:t>
            </a:r>
            <a:endParaRPr b="1" sz="1300"/>
          </a:p>
          <a:p>
            <a:pPr indent="-311150" lvl="0" marL="457200" rtl="0" algn="l">
              <a:spcBef>
                <a:spcPts val="0"/>
              </a:spcBef>
              <a:spcAft>
                <a:spcPts val="0"/>
              </a:spcAft>
              <a:buSzPts val="1300"/>
              <a:buChar char="●"/>
            </a:pPr>
            <a:r>
              <a:rPr lang="en" sz="1300"/>
              <a:t>Keep in track of user diet restrictions.</a:t>
            </a:r>
            <a:endParaRPr sz="1300"/>
          </a:p>
          <a:p>
            <a:pPr indent="-311150" lvl="0" marL="457200" rtl="0" algn="l">
              <a:spcBef>
                <a:spcPts val="0"/>
              </a:spcBef>
              <a:spcAft>
                <a:spcPts val="0"/>
              </a:spcAft>
              <a:buSzPts val="1300"/>
              <a:buChar char="●"/>
            </a:pPr>
            <a:r>
              <a:rPr lang="en" sz="1300"/>
              <a:t>Alerts users on any fruit which might cause user an allergy.</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b="1" sz="1300"/>
          </a:p>
        </p:txBody>
      </p:sp>
      <p:sp>
        <p:nvSpPr>
          <p:cNvPr id="247" name="Google Shape;247;p39"/>
          <p:cNvSpPr txBox="1"/>
          <p:nvPr>
            <p:ph idx="1" type="body"/>
          </p:nvPr>
        </p:nvSpPr>
        <p:spPr>
          <a:xfrm>
            <a:off x="4942325"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8 : </a:t>
            </a:r>
            <a:endParaRPr b="1" sz="1300"/>
          </a:p>
          <a:p>
            <a:pPr indent="0" lvl="0" marL="0" rtl="0" algn="l">
              <a:spcBef>
                <a:spcPts val="0"/>
              </a:spcBef>
              <a:spcAft>
                <a:spcPts val="0"/>
              </a:spcAft>
              <a:buClr>
                <a:schemeClr val="dk1"/>
              </a:buClr>
              <a:buSzPts val="1100"/>
              <a:buFont typeface="Arial"/>
              <a:buNone/>
            </a:pPr>
            <a:r>
              <a:rPr b="1" lang="en" sz="1300"/>
              <a:t>As a</a:t>
            </a:r>
            <a:r>
              <a:rPr lang="en" sz="1300"/>
              <a:t> socially motivated individual,</a:t>
            </a:r>
            <a:endParaRPr sz="1300"/>
          </a:p>
          <a:p>
            <a:pPr indent="0" lvl="0" marL="0" rtl="0" algn="l">
              <a:spcBef>
                <a:spcPts val="0"/>
              </a:spcBef>
              <a:spcAft>
                <a:spcPts val="0"/>
              </a:spcAft>
              <a:buClr>
                <a:schemeClr val="dk1"/>
              </a:buClr>
              <a:buSzPts val="1100"/>
              <a:buFont typeface="Arial"/>
              <a:buNone/>
            </a:pPr>
            <a:r>
              <a:rPr b="1" lang="en" sz="1300"/>
              <a:t>I </a:t>
            </a:r>
            <a:r>
              <a:rPr lang="en" sz="1300"/>
              <a:t>want to share my fruit consumption goals and achievements with friends,</a:t>
            </a:r>
            <a:endParaRPr sz="1300"/>
          </a:p>
          <a:p>
            <a:pPr indent="0" lvl="0" marL="0" rtl="0" algn="l">
              <a:spcBef>
                <a:spcPts val="0"/>
              </a:spcBef>
              <a:spcAft>
                <a:spcPts val="0"/>
              </a:spcAft>
              <a:buClr>
                <a:schemeClr val="dk1"/>
              </a:buClr>
              <a:buSzPts val="1100"/>
              <a:buFont typeface="Arial"/>
              <a:buNone/>
            </a:pPr>
            <a:r>
              <a:rPr b="1" lang="en" sz="1300"/>
              <a:t>So that </a:t>
            </a:r>
            <a:r>
              <a:rPr lang="en" sz="1300"/>
              <a:t>I can enjoy support and friendly competition.</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b="1" lang="en" sz="1300"/>
              <a:t>Acceptance Criteria: </a:t>
            </a:r>
            <a:endParaRPr b="1" sz="1300"/>
          </a:p>
          <a:p>
            <a:pPr indent="-311150" lvl="0" marL="457200" rtl="0" algn="l">
              <a:spcBef>
                <a:spcPts val="0"/>
              </a:spcBef>
              <a:spcAft>
                <a:spcPts val="0"/>
              </a:spcAft>
              <a:buSzPts val="1300"/>
              <a:buChar char="●"/>
            </a:pPr>
            <a:r>
              <a:rPr lang="en" sz="1300"/>
              <a:t>Sharing goals is possible.</a:t>
            </a:r>
            <a:endParaRPr sz="1300"/>
          </a:p>
          <a:p>
            <a:pPr indent="0" lvl="0" marL="0" rtl="0" algn="l">
              <a:spcBef>
                <a:spcPts val="0"/>
              </a:spcBef>
              <a:spcAft>
                <a:spcPts val="0"/>
              </a:spcAft>
              <a:buNone/>
            </a:pPr>
            <a:r>
              <a:t/>
            </a:r>
            <a:endParaRPr b="1"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User Stories In Detail</a:t>
            </a:r>
            <a:endParaRPr/>
          </a:p>
        </p:txBody>
      </p:sp>
      <p:sp>
        <p:nvSpPr>
          <p:cNvPr id="253" name="Google Shape;253;p40"/>
          <p:cNvSpPr txBox="1"/>
          <p:nvPr>
            <p:ph idx="1" type="body"/>
          </p:nvPr>
        </p:nvSpPr>
        <p:spPr>
          <a:xfrm>
            <a:off x="604950"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9: </a:t>
            </a:r>
            <a:endParaRPr b="1" sz="1300"/>
          </a:p>
          <a:p>
            <a:pPr indent="0" lvl="0" marL="0" rtl="0" algn="l">
              <a:spcBef>
                <a:spcPts val="0"/>
              </a:spcBef>
              <a:spcAft>
                <a:spcPts val="0"/>
              </a:spcAft>
              <a:buNone/>
            </a:pPr>
            <a:r>
              <a:rPr b="1" lang="en" sz="1300"/>
              <a:t>As a </a:t>
            </a:r>
            <a:r>
              <a:rPr lang="en" sz="1300"/>
              <a:t>user interested in local and seasonal fruits,</a:t>
            </a:r>
            <a:endParaRPr sz="1300"/>
          </a:p>
          <a:p>
            <a:pPr indent="0" lvl="0" marL="0" rtl="0" algn="l">
              <a:spcBef>
                <a:spcPts val="0"/>
              </a:spcBef>
              <a:spcAft>
                <a:spcPts val="0"/>
              </a:spcAft>
              <a:buNone/>
            </a:pPr>
            <a:r>
              <a:rPr b="1" lang="en" sz="1300"/>
              <a:t>I </a:t>
            </a:r>
            <a:r>
              <a:rPr lang="en" sz="1300"/>
              <a:t>want to receive recommendations for fruits based on my location and the season,</a:t>
            </a:r>
            <a:endParaRPr sz="1300"/>
          </a:p>
          <a:p>
            <a:pPr indent="0" lvl="0" marL="0" rtl="0" algn="l">
              <a:spcBef>
                <a:spcPts val="0"/>
              </a:spcBef>
              <a:spcAft>
                <a:spcPts val="0"/>
              </a:spcAft>
              <a:buNone/>
            </a:pPr>
            <a:r>
              <a:rPr b="1" lang="en" sz="1300"/>
              <a:t>So </a:t>
            </a:r>
            <a:r>
              <a:rPr lang="en" sz="1300"/>
              <a:t>that I can enjoy fresher produce and support local agriculture.</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b="1" lang="en" sz="1300"/>
              <a:t>Acceptance Criteria: </a:t>
            </a:r>
            <a:endParaRPr b="1" sz="1300"/>
          </a:p>
          <a:p>
            <a:pPr indent="-311150" lvl="0" marL="457200" rtl="0" algn="l">
              <a:spcBef>
                <a:spcPts val="0"/>
              </a:spcBef>
              <a:spcAft>
                <a:spcPts val="0"/>
              </a:spcAft>
              <a:buSzPts val="1300"/>
              <a:buChar char="●"/>
            </a:pPr>
            <a:r>
              <a:rPr lang="en" sz="1300"/>
              <a:t>Provide benefits about the seasonal fruits.</a:t>
            </a:r>
            <a:endParaRPr b="1" sz="1300"/>
          </a:p>
        </p:txBody>
      </p:sp>
      <p:sp>
        <p:nvSpPr>
          <p:cNvPr id="254" name="Google Shape;254;p40"/>
          <p:cNvSpPr txBox="1"/>
          <p:nvPr>
            <p:ph idx="1" type="body"/>
          </p:nvPr>
        </p:nvSpPr>
        <p:spPr>
          <a:xfrm>
            <a:off x="4942325" y="1225225"/>
            <a:ext cx="366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User Story 10 : </a:t>
            </a:r>
            <a:endParaRPr b="1" sz="1300"/>
          </a:p>
          <a:p>
            <a:pPr indent="0" lvl="0" marL="0" rtl="0" algn="l">
              <a:spcBef>
                <a:spcPts val="0"/>
              </a:spcBef>
              <a:spcAft>
                <a:spcPts val="0"/>
              </a:spcAft>
              <a:buNone/>
            </a:pPr>
            <a:r>
              <a:rPr b="1" lang="en" sz="1300"/>
              <a:t>As a </a:t>
            </a:r>
            <a:r>
              <a:rPr lang="en" sz="1300"/>
              <a:t>user focused on overall health,</a:t>
            </a:r>
            <a:endParaRPr sz="1300"/>
          </a:p>
          <a:p>
            <a:pPr indent="0" lvl="0" marL="0" rtl="0" algn="l">
              <a:spcBef>
                <a:spcPts val="0"/>
              </a:spcBef>
              <a:spcAft>
                <a:spcPts val="0"/>
              </a:spcAft>
              <a:buNone/>
            </a:pPr>
            <a:r>
              <a:rPr b="1" lang="en" sz="1300"/>
              <a:t>I </a:t>
            </a:r>
            <a:r>
              <a:rPr lang="en" sz="1300"/>
              <a:t>want to track my water intake alongside my fruit consumption,</a:t>
            </a:r>
            <a:endParaRPr sz="1300"/>
          </a:p>
          <a:p>
            <a:pPr indent="0" lvl="0" marL="0" rtl="0" algn="l">
              <a:spcBef>
                <a:spcPts val="0"/>
              </a:spcBef>
              <a:spcAft>
                <a:spcPts val="0"/>
              </a:spcAft>
              <a:buNone/>
            </a:pPr>
            <a:r>
              <a:rPr b="1" lang="en" sz="1300"/>
              <a:t>So that </a:t>
            </a:r>
            <a:r>
              <a:rPr lang="en" sz="1300"/>
              <a:t>I can ensure I'm staying adequately hydrated.</a:t>
            </a:r>
            <a:endParaRPr sz="1300"/>
          </a:p>
          <a:p>
            <a:pPr indent="0" lvl="0" marL="0" rtl="0" algn="l">
              <a:spcBef>
                <a:spcPts val="0"/>
              </a:spcBef>
              <a:spcAft>
                <a:spcPts val="0"/>
              </a:spcAft>
              <a:buNone/>
            </a:pPr>
            <a:r>
              <a:t/>
            </a:r>
            <a:endParaRPr b="1" sz="1300"/>
          </a:p>
          <a:p>
            <a:pPr indent="0" lvl="0" marL="0" rtl="0" algn="l">
              <a:spcBef>
                <a:spcPts val="0"/>
              </a:spcBef>
              <a:spcAft>
                <a:spcPts val="0"/>
              </a:spcAft>
              <a:buClr>
                <a:schemeClr val="dk1"/>
              </a:buClr>
              <a:buSzPts val="1100"/>
              <a:buFont typeface="Arial"/>
              <a:buNone/>
            </a:pPr>
            <a:r>
              <a:rPr b="1" lang="en" sz="1300"/>
              <a:t>Acceptance Criteria: </a:t>
            </a:r>
            <a:endParaRPr b="1" sz="1300"/>
          </a:p>
          <a:p>
            <a:pPr indent="-311150" lvl="0" marL="457200" rtl="0" algn="l">
              <a:spcBef>
                <a:spcPts val="0"/>
              </a:spcBef>
              <a:spcAft>
                <a:spcPts val="0"/>
              </a:spcAft>
              <a:buSzPts val="1300"/>
              <a:buChar char="●"/>
            </a:pPr>
            <a:r>
              <a:rPr lang="en" sz="1300"/>
              <a:t>Provides details on which fruit have how much water content.</a:t>
            </a:r>
            <a:endParaRPr b="1"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Product Backlog - Overview</a:t>
            </a:r>
            <a:endParaRPr/>
          </a:p>
        </p:txBody>
      </p:sp>
      <p:pic>
        <p:nvPicPr>
          <p:cNvPr id="260" name="Google Shape;260;p41"/>
          <p:cNvPicPr preferRelativeResize="0"/>
          <p:nvPr/>
        </p:nvPicPr>
        <p:blipFill>
          <a:blip r:embed="rId3">
            <a:alphaModFix/>
          </a:blip>
          <a:stretch>
            <a:fillRect/>
          </a:stretch>
        </p:blipFill>
        <p:spPr>
          <a:xfrm>
            <a:off x="406425" y="1090000"/>
            <a:ext cx="8132602" cy="3624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MEMBERS</a:t>
            </a:r>
            <a:endParaRPr/>
          </a:p>
        </p:txBody>
      </p:sp>
      <p:pic>
        <p:nvPicPr>
          <p:cNvPr id="75" name="Google Shape;75;p15"/>
          <p:cNvPicPr preferRelativeResize="0"/>
          <p:nvPr/>
        </p:nvPicPr>
        <p:blipFill rotWithShape="1">
          <a:blip r:embed="rId3">
            <a:alphaModFix/>
          </a:blip>
          <a:srcRect b="0" l="0" r="0" t="0"/>
          <a:stretch/>
        </p:blipFill>
        <p:spPr>
          <a:xfrm>
            <a:off x="432550" y="1053100"/>
            <a:ext cx="2335300" cy="3002525"/>
          </a:xfrm>
          <a:prstGeom prst="rect">
            <a:avLst/>
          </a:prstGeom>
          <a:noFill/>
          <a:ln>
            <a:noFill/>
          </a:ln>
        </p:spPr>
      </p:pic>
      <p:pic>
        <p:nvPicPr>
          <p:cNvPr id="76" name="Google Shape;76;p15"/>
          <p:cNvPicPr preferRelativeResize="0"/>
          <p:nvPr/>
        </p:nvPicPr>
        <p:blipFill rotWithShape="1">
          <a:blip r:embed="rId4">
            <a:alphaModFix/>
          </a:blip>
          <a:srcRect b="0" l="0" r="0" t="0"/>
          <a:stretch/>
        </p:blipFill>
        <p:spPr>
          <a:xfrm>
            <a:off x="3149963" y="1053100"/>
            <a:ext cx="2335299" cy="3049956"/>
          </a:xfrm>
          <a:prstGeom prst="rect">
            <a:avLst/>
          </a:prstGeom>
          <a:noFill/>
          <a:ln>
            <a:noFill/>
          </a:ln>
        </p:spPr>
      </p:pic>
      <p:pic>
        <p:nvPicPr>
          <p:cNvPr id="77" name="Google Shape;77;p15"/>
          <p:cNvPicPr preferRelativeResize="0"/>
          <p:nvPr/>
        </p:nvPicPr>
        <p:blipFill rotWithShape="1">
          <a:blip r:embed="rId5">
            <a:alphaModFix/>
          </a:blip>
          <a:srcRect b="0" l="0" r="0" t="0"/>
          <a:stretch/>
        </p:blipFill>
        <p:spPr>
          <a:xfrm>
            <a:off x="5867375" y="1053100"/>
            <a:ext cx="3049950" cy="3049950"/>
          </a:xfrm>
          <a:prstGeom prst="rect">
            <a:avLst/>
          </a:prstGeom>
          <a:noFill/>
          <a:ln>
            <a:noFill/>
          </a:ln>
        </p:spPr>
      </p:pic>
      <p:sp>
        <p:nvSpPr>
          <p:cNvPr id="78" name="Google Shape;78;p15"/>
          <p:cNvSpPr txBox="1"/>
          <p:nvPr/>
        </p:nvSpPr>
        <p:spPr>
          <a:xfrm>
            <a:off x="616325" y="4202200"/>
            <a:ext cx="2061900" cy="3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Open Sans"/>
                <a:ea typeface="Open Sans"/>
                <a:cs typeface="Open Sans"/>
                <a:sym typeface="Open Sans"/>
              </a:rPr>
              <a:t>Chandu Pentela</a:t>
            </a:r>
            <a:br>
              <a:rPr b="0" i="0" lang="en" sz="1300" u="none" cap="none" strike="noStrike">
                <a:solidFill>
                  <a:schemeClr val="dk1"/>
                </a:solidFill>
                <a:latin typeface="Open Sans"/>
                <a:ea typeface="Open Sans"/>
                <a:cs typeface="Open Sans"/>
                <a:sym typeface="Open Sans"/>
              </a:rPr>
            </a:br>
            <a:r>
              <a:rPr b="0" i="0" lang="en" sz="1300" u="none" cap="none" strike="noStrike">
                <a:solidFill>
                  <a:schemeClr val="dk1"/>
                </a:solidFill>
                <a:latin typeface="Open Sans"/>
                <a:ea typeface="Open Sans"/>
                <a:cs typeface="Open Sans"/>
                <a:sym typeface="Open Sans"/>
              </a:rPr>
              <a:t>Project Manager</a:t>
            </a:r>
            <a:endParaRPr b="0" i="0" sz="1300" u="none" cap="none" strike="noStrike">
              <a:solidFill>
                <a:schemeClr val="dk1"/>
              </a:solidFill>
              <a:latin typeface="Open Sans"/>
              <a:ea typeface="Open Sans"/>
              <a:cs typeface="Open Sans"/>
              <a:sym typeface="Open Sans"/>
            </a:endParaRPr>
          </a:p>
        </p:txBody>
      </p:sp>
      <p:sp>
        <p:nvSpPr>
          <p:cNvPr id="79" name="Google Shape;79;p15"/>
          <p:cNvSpPr txBox="1"/>
          <p:nvPr/>
        </p:nvSpPr>
        <p:spPr>
          <a:xfrm>
            <a:off x="5867374" y="4280625"/>
            <a:ext cx="3164700" cy="3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Jaya Venkata Vara Sai Prakash Perumalla</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Backend Developer</a:t>
            </a:r>
            <a:endParaRPr b="0" i="0" sz="1400" u="none" cap="none" strike="noStrike">
              <a:solidFill>
                <a:schemeClr val="dk1"/>
              </a:solidFill>
              <a:latin typeface="Open Sans"/>
              <a:ea typeface="Open Sans"/>
              <a:cs typeface="Open Sans"/>
              <a:sym typeface="Open Sans"/>
            </a:endParaRPr>
          </a:p>
        </p:txBody>
      </p:sp>
      <p:sp>
        <p:nvSpPr>
          <p:cNvPr id="80" name="Google Shape;80;p15"/>
          <p:cNvSpPr txBox="1"/>
          <p:nvPr/>
        </p:nvSpPr>
        <p:spPr>
          <a:xfrm>
            <a:off x="3534313" y="4354600"/>
            <a:ext cx="1871400" cy="35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Banoth Ashok</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Backend Developer</a:t>
            </a:r>
            <a:endParaRPr b="0"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2952150" y="-767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Sprint</a:t>
            </a:r>
            <a:r>
              <a:rPr lang="en"/>
              <a:t> schedule</a:t>
            </a:r>
            <a:endParaRPr/>
          </a:p>
        </p:txBody>
      </p:sp>
      <p:sp>
        <p:nvSpPr>
          <p:cNvPr id="266" name="Google Shape;266;p4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67" name="Google Shape;267;p42"/>
          <p:cNvPicPr preferRelativeResize="0"/>
          <p:nvPr/>
        </p:nvPicPr>
        <p:blipFill>
          <a:blip r:embed="rId3">
            <a:alphaModFix/>
          </a:blip>
          <a:stretch>
            <a:fillRect/>
          </a:stretch>
        </p:blipFill>
        <p:spPr>
          <a:xfrm>
            <a:off x="89425" y="854350"/>
            <a:ext cx="9014225" cy="4095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Burndown chart</a:t>
            </a:r>
            <a:endParaRPr/>
          </a:p>
        </p:txBody>
      </p:sp>
      <p:pic>
        <p:nvPicPr>
          <p:cNvPr id="273" name="Google Shape;273;p43"/>
          <p:cNvPicPr preferRelativeResize="0"/>
          <p:nvPr/>
        </p:nvPicPr>
        <p:blipFill>
          <a:blip r:embed="rId3">
            <a:alphaModFix/>
          </a:blip>
          <a:stretch>
            <a:fillRect/>
          </a:stretch>
        </p:blipFill>
        <p:spPr>
          <a:xfrm>
            <a:off x="1652038" y="1147225"/>
            <a:ext cx="5839913" cy="3691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nvSpPr>
        <p:spPr>
          <a:xfrm>
            <a:off x="3376650" y="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dk1"/>
                </a:solidFill>
                <a:latin typeface="Economica"/>
                <a:ea typeface="Economica"/>
                <a:cs typeface="Economica"/>
                <a:sym typeface="Economica"/>
              </a:rPr>
              <a:t>Testing</a:t>
            </a:r>
            <a:endParaRPr/>
          </a:p>
        </p:txBody>
      </p:sp>
      <p:pic>
        <p:nvPicPr>
          <p:cNvPr id="279" name="Google Shape;279;p44"/>
          <p:cNvPicPr preferRelativeResize="0"/>
          <p:nvPr/>
        </p:nvPicPr>
        <p:blipFill>
          <a:blip r:embed="rId3">
            <a:alphaModFix/>
          </a:blip>
          <a:stretch>
            <a:fillRect/>
          </a:stretch>
        </p:blipFill>
        <p:spPr>
          <a:xfrm>
            <a:off x="152400" y="1353550"/>
            <a:ext cx="8839199" cy="1522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WORKING AGREEMENT</a:t>
            </a:r>
            <a:endParaRPr/>
          </a:p>
        </p:txBody>
      </p:sp>
      <p:pic>
        <p:nvPicPr>
          <p:cNvPr id="285" name="Google Shape;285;p45"/>
          <p:cNvPicPr preferRelativeResize="0"/>
          <p:nvPr/>
        </p:nvPicPr>
        <p:blipFill rotWithShape="1">
          <a:blip r:embed="rId3">
            <a:alphaModFix/>
          </a:blip>
          <a:srcRect b="0" l="0" r="0" t="0"/>
          <a:stretch/>
        </p:blipFill>
        <p:spPr>
          <a:xfrm>
            <a:off x="2191875" y="1147225"/>
            <a:ext cx="5204726" cy="36914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RETROSPECTIVE</a:t>
            </a:r>
            <a:endParaRPr/>
          </a:p>
        </p:txBody>
      </p:sp>
      <p:pic>
        <p:nvPicPr>
          <p:cNvPr id="291" name="Google Shape;291;p46"/>
          <p:cNvPicPr preferRelativeResize="0"/>
          <p:nvPr/>
        </p:nvPicPr>
        <p:blipFill>
          <a:blip r:embed="rId3">
            <a:alphaModFix/>
          </a:blip>
          <a:stretch>
            <a:fillRect/>
          </a:stretch>
        </p:blipFill>
        <p:spPr>
          <a:xfrm>
            <a:off x="604875" y="972525"/>
            <a:ext cx="7934239" cy="3691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 Screenshots</a:t>
            </a:r>
            <a:endParaRPr/>
          </a:p>
        </p:txBody>
      </p:sp>
      <p:pic>
        <p:nvPicPr>
          <p:cNvPr id="297" name="Google Shape;297;p47"/>
          <p:cNvPicPr preferRelativeResize="0"/>
          <p:nvPr/>
        </p:nvPicPr>
        <p:blipFill>
          <a:blip r:embed="rId3">
            <a:alphaModFix/>
          </a:blip>
          <a:stretch>
            <a:fillRect/>
          </a:stretch>
        </p:blipFill>
        <p:spPr>
          <a:xfrm>
            <a:off x="1146200" y="1218175"/>
            <a:ext cx="1491075" cy="3226001"/>
          </a:xfrm>
          <a:prstGeom prst="rect">
            <a:avLst/>
          </a:prstGeom>
          <a:noFill/>
          <a:ln>
            <a:noFill/>
          </a:ln>
        </p:spPr>
      </p:pic>
      <p:pic>
        <p:nvPicPr>
          <p:cNvPr id="298" name="Google Shape;298;p47"/>
          <p:cNvPicPr preferRelativeResize="0"/>
          <p:nvPr/>
        </p:nvPicPr>
        <p:blipFill>
          <a:blip r:embed="rId4">
            <a:alphaModFix/>
          </a:blip>
          <a:stretch>
            <a:fillRect/>
          </a:stretch>
        </p:blipFill>
        <p:spPr>
          <a:xfrm>
            <a:off x="4958700" y="1147225"/>
            <a:ext cx="1491075" cy="3226001"/>
          </a:xfrm>
          <a:prstGeom prst="rect">
            <a:avLst/>
          </a:prstGeom>
          <a:noFill/>
          <a:ln>
            <a:noFill/>
          </a:ln>
        </p:spPr>
      </p:pic>
      <p:sp>
        <p:nvSpPr>
          <p:cNvPr id="299" name="Google Shape;299;p47"/>
          <p:cNvSpPr txBox="1"/>
          <p:nvPr/>
        </p:nvSpPr>
        <p:spPr>
          <a:xfrm>
            <a:off x="6879550" y="2250300"/>
            <a:ext cx="16356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Capture Modal</a:t>
            </a:r>
            <a:endParaRPr sz="1800">
              <a:solidFill>
                <a:schemeClr val="dk1"/>
              </a:solidFill>
              <a:latin typeface="Open Sans"/>
              <a:ea typeface="Open Sans"/>
              <a:cs typeface="Open Sans"/>
              <a:sym typeface="Open Sans"/>
            </a:endParaRPr>
          </a:p>
        </p:txBody>
      </p:sp>
      <p:sp>
        <p:nvSpPr>
          <p:cNvPr id="300" name="Google Shape;300;p47"/>
          <p:cNvSpPr txBox="1"/>
          <p:nvPr/>
        </p:nvSpPr>
        <p:spPr>
          <a:xfrm>
            <a:off x="2893325" y="2504325"/>
            <a:ext cx="16356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Favorite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Screen</a:t>
            </a:r>
            <a:endParaRPr sz="1800">
              <a:solidFill>
                <a:schemeClr val="dk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266575"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 Screenshots</a:t>
            </a:r>
            <a:endParaRPr/>
          </a:p>
        </p:txBody>
      </p:sp>
      <p:pic>
        <p:nvPicPr>
          <p:cNvPr id="306" name="Google Shape;306;p48"/>
          <p:cNvPicPr preferRelativeResize="0"/>
          <p:nvPr/>
        </p:nvPicPr>
        <p:blipFill rotWithShape="1">
          <a:blip r:embed="rId3">
            <a:alphaModFix/>
          </a:blip>
          <a:srcRect b="0" l="29" r="29" t="0"/>
          <a:stretch/>
        </p:blipFill>
        <p:spPr>
          <a:xfrm>
            <a:off x="1146200" y="1218175"/>
            <a:ext cx="1491076" cy="3226000"/>
          </a:xfrm>
          <a:prstGeom prst="rect">
            <a:avLst/>
          </a:prstGeom>
          <a:noFill/>
          <a:ln>
            <a:noFill/>
          </a:ln>
        </p:spPr>
      </p:pic>
      <p:pic>
        <p:nvPicPr>
          <p:cNvPr id="307" name="Google Shape;307;p48"/>
          <p:cNvPicPr preferRelativeResize="0"/>
          <p:nvPr/>
        </p:nvPicPr>
        <p:blipFill rotWithShape="1">
          <a:blip r:embed="rId4">
            <a:alphaModFix/>
          </a:blip>
          <a:srcRect b="0" l="29" r="29" t="0"/>
          <a:stretch/>
        </p:blipFill>
        <p:spPr>
          <a:xfrm>
            <a:off x="4958700" y="1147225"/>
            <a:ext cx="1491076" cy="3226000"/>
          </a:xfrm>
          <a:prstGeom prst="rect">
            <a:avLst/>
          </a:prstGeom>
          <a:noFill/>
          <a:ln>
            <a:noFill/>
          </a:ln>
        </p:spPr>
      </p:pic>
      <p:sp>
        <p:nvSpPr>
          <p:cNvPr id="308" name="Google Shape;308;p48"/>
          <p:cNvSpPr txBox="1"/>
          <p:nvPr/>
        </p:nvSpPr>
        <p:spPr>
          <a:xfrm>
            <a:off x="2740925" y="2351925"/>
            <a:ext cx="16356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Favorite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Screen</a:t>
            </a:r>
            <a:endParaRPr sz="1800">
              <a:solidFill>
                <a:schemeClr val="dk1"/>
              </a:solidFill>
              <a:latin typeface="Open Sans"/>
              <a:ea typeface="Open Sans"/>
              <a:cs typeface="Open Sans"/>
              <a:sym typeface="Open Sans"/>
            </a:endParaRPr>
          </a:p>
        </p:txBody>
      </p:sp>
      <p:sp>
        <p:nvSpPr>
          <p:cNvPr id="309" name="Google Shape;309;p48"/>
          <p:cNvSpPr txBox="1"/>
          <p:nvPr/>
        </p:nvSpPr>
        <p:spPr>
          <a:xfrm>
            <a:off x="6750975" y="2351925"/>
            <a:ext cx="16356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Profile Screen</a:t>
            </a:r>
            <a:endParaRPr sz="18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API / Backend </a:t>
            </a:r>
            <a:endParaRPr/>
          </a:p>
        </p:txBody>
      </p:sp>
      <p:sp>
        <p:nvSpPr>
          <p:cNvPr id="315" name="Google Shape;315;p4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FastAPI is setup for handling image and even for handling Machine Learning and where as Node js is used for Managing User data and mongodb have </a:t>
            </a:r>
            <a:r>
              <a:rPr lang="en"/>
              <a:t>nutrients</a:t>
            </a:r>
            <a:r>
              <a:rPr lang="en"/>
              <a:t> data. Initial REST API is created which have basic end points.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321" name="Google Shape;321;p5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 CNN Model </a:t>
            </a:r>
            <a:endParaRPr/>
          </a:p>
          <a:p>
            <a:pPr indent="-342900" lvl="0" marL="457200" rtl="0" algn="l">
              <a:spcBef>
                <a:spcPts val="0"/>
              </a:spcBef>
              <a:spcAft>
                <a:spcPts val="0"/>
              </a:spcAft>
              <a:buSzPts val="1800"/>
              <a:buChar char="●"/>
            </a:pPr>
            <a:r>
              <a:rPr lang="en"/>
              <a:t>Deploy DenseNet Identification </a:t>
            </a:r>
            <a:endParaRPr/>
          </a:p>
          <a:p>
            <a:pPr indent="-342900" lvl="0" marL="457200" rtl="0" algn="l">
              <a:spcBef>
                <a:spcPts val="0"/>
              </a:spcBef>
              <a:spcAft>
                <a:spcPts val="0"/>
              </a:spcAft>
              <a:buSzPts val="1800"/>
              <a:buChar char="●"/>
            </a:pPr>
            <a:r>
              <a:rPr lang="en"/>
              <a:t>Design Data API </a:t>
            </a:r>
            <a:endParaRPr/>
          </a:p>
          <a:p>
            <a:pPr indent="-342900" lvl="0" marL="457200" rtl="0" algn="l">
              <a:spcBef>
                <a:spcPts val="0"/>
              </a:spcBef>
              <a:spcAft>
                <a:spcPts val="0"/>
              </a:spcAft>
              <a:buSzPts val="1800"/>
              <a:buChar char="●"/>
            </a:pPr>
            <a:r>
              <a:rPr lang="en"/>
              <a:t>Visualize Diet Trends </a:t>
            </a:r>
            <a:endParaRPr/>
          </a:p>
          <a:p>
            <a:pPr indent="-342900" lvl="0" marL="457200" rtl="0" algn="l">
              <a:spcBef>
                <a:spcPts val="0"/>
              </a:spcBef>
              <a:spcAft>
                <a:spcPts val="0"/>
              </a:spcAft>
              <a:buSzPts val="1800"/>
              <a:buChar char="●"/>
            </a:pPr>
            <a:r>
              <a:rPr lang="en"/>
              <a:t>Generate Nutritional Insights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Wikipage link</a:t>
            </a:r>
            <a:endParaRPr/>
          </a:p>
        </p:txBody>
      </p:sp>
      <p:sp>
        <p:nvSpPr>
          <p:cNvPr id="327" name="Google Shape;327;p5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u="sng">
                <a:solidFill>
                  <a:schemeClr val="hlink"/>
                </a:solidFill>
                <a:hlinkClick r:id="rId3"/>
              </a:rPr>
              <a:t>https://github.com/htmw/2024S-Sierra/wiki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MEMBERS</a:t>
            </a:r>
            <a:endParaRPr/>
          </a:p>
        </p:txBody>
      </p:sp>
      <p:pic>
        <p:nvPicPr>
          <p:cNvPr id="86" name="Google Shape;86;p16"/>
          <p:cNvPicPr preferRelativeResize="0"/>
          <p:nvPr/>
        </p:nvPicPr>
        <p:blipFill rotWithShape="1">
          <a:blip r:embed="rId3">
            <a:alphaModFix/>
          </a:blip>
          <a:srcRect b="0" l="0" r="0" t="0"/>
          <a:stretch/>
        </p:blipFill>
        <p:spPr>
          <a:xfrm>
            <a:off x="374498" y="1225225"/>
            <a:ext cx="2830400" cy="3175175"/>
          </a:xfrm>
          <a:prstGeom prst="rect">
            <a:avLst/>
          </a:prstGeom>
          <a:noFill/>
          <a:ln>
            <a:noFill/>
          </a:ln>
        </p:spPr>
      </p:pic>
      <p:sp>
        <p:nvSpPr>
          <p:cNvPr id="87" name="Google Shape;87;p16"/>
          <p:cNvSpPr txBox="1"/>
          <p:nvPr/>
        </p:nvSpPr>
        <p:spPr>
          <a:xfrm>
            <a:off x="425825" y="4478400"/>
            <a:ext cx="28305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Ashish Padma</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Machine Learning Engineer</a:t>
            </a:r>
            <a:endParaRPr b="0" i="0" sz="1400" u="none" cap="none" strike="noStrike">
              <a:solidFill>
                <a:schemeClr val="dk1"/>
              </a:solidFill>
              <a:latin typeface="Open Sans"/>
              <a:ea typeface="Open Sans"/>
              <a:cs typeface="Open Sans"/>
              <a:sym typeface="Open Sans"/>
            </a:endParaRPr>
          </a:p>
        </p:txBody>
      </p:sp>
      <p:pic>
        <p:nvPicPr>
          <p:cNvPr id="88" name="Google Shape;88;p16"/>
          <p:cNvPicPr preferRelativeResize="0"/>
          <p:nvPr/>
        </p:nvPicPr>
        <p:blipFill rotWithShape="1">
          <a:blip r:embed="rId4">
            <a:alphaModFix/>
          </a:blip>
          <a:srcRect b="0" l="0" r="0" t="0"/>
          <a:stretch/>
        </p:blipFill>
        <p:spPr>
          <a:xfrm>
            <a:off x="3408725" y="1225225"/>
            <a:ext cx="2768601" cy="3175176"/>
          </a:xfrm>
          <a:prstGeom prst="rect">
            <a:avLst/>
          </a:prstGeom>
          <a:noFill/>
          <a:ln>
            <a:noFill/>
          </a:ln>
        </p:spPr>
      </p:pic>
      <p:sp>
        <p:nvSpPr>
          <p:cNvPr id="89" name="Google Shape;89;p16"/>
          <p:cNvSpPr txBox="1"/>
          <p:nvPr/>
        </p:nvSpPr>
        <p:spPr>
          <a:xfrm>
            <a:off x="6229938" y="4478400"/>
            <a:ext cx="28305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Sushmitha Reddy Poddaturu </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Machine Learning Engineer</a:t>
            </a:r>
            <a:endParaRPr b="0" i="0" sz="1400" u="none" cap="none" strike="noStrike">
              <a:solidFill>
                <a:schemeClr val="dk1"/>
              </a:solidFill>
              <a:latin typeface="Open Sans"/>
              <a:ea typeface="Open Sans"/>
              <a:cs typeface="Open Sans"/>
              <a:sym typeface="Open Sans"/>
            </a:endParaRPr>
          </a:p>
        </p:txBody>
      </p:sp>
      <p:pic>
        <p:nvPicPr>
          <p:cNvPr id="90" name="Google Shape;90;p16"/>
          <p:cNvPicPr preferRelativeResize="0"/>
          <p:nvPr/>
        </p:nvPicPr>
        <p:blipFill rotWithShape="1">
          <a:blip r:embed="rId5">
            <a:alphaModFix/>
          </a:blip>
          <a:srcRect b="0" l="0" r="0" t="0"/>
          <a:stretch/>
        </p:blipFill>
        <p:spPr>
          <a:xfrm>
            <a:off x="6329725" y="1225225"/>
            <a:ext cx="2630925" cy="3175176"/>
          </a:xfrm>
          <a:prstGeom prst="rect">
            <a:avLst/>
          </a:prstGeom>
          <a:noFill/>
          <a:ln>
            <a:noFill/>
          </a:ln>
        </p:spPr>
      </p:pic>
      <p:sp>
        <p:nvSpPr>
          <p:cNvPr id="91" name="Google Shape;91;p16"/>
          <p:cNvSpPr txBox="1"/>
          <p:nvPr/>
        </p:nvSpPr>
        <p:spPr>
          <a:xfrm>
            <a:off x="3408725" y="4478400"/>
            <a:ext cx="28305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Poojitha chinthala </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Machine Learning Engineer</a:t>
            </a:r>
            <a:endParaRPr b="0"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311700" y="1951375"/>
            <a:ext cx="8520600" cy="808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Application Demo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3"/>
          <p:cNvSpPr txBox="1"/>
          <p:nvPr>
            <p:ph type="title"/>
          </p:nvPr>
        </p:nvSpPr>
        <p:spPr>
          <a:xfrm>
            <a:off x="311700" y="957125"/>
            <a:ext cx="8520600" cy="2128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TEAM MEMBERS</a:t>
            </a:r>
            <a:endParaRPr/>
          </a:p>
        </p:txBody>
      </p:sp>
      <p:pic>
        <p:nvPicPr>
          <p:cNvPr id="97" name="Google Shape;97;p17"/>
          <p:cNvPicPr preferRelativeResize="0"/>
          <p:nvPr/>
        </p:nvPicPr>
        <p:blipFill rotWithShape="1">
          <a:blip r:embed="rId3">
            <a:alphaModFix/>
          </a:blip>
          <a:srcRect b="0" l="0" r="0" t="0"/>
          <a:stretch/>
        </p:blipFill>
        <p:spPr>
          <a:xfrm>
            <a:off x="311700" y="1147225"/>
            <a:ext cx="2758701" cy="2792376"/>
          </a:xfrm>
          <a:prstGeom prst="rect">
            <a:avLst/>
          </a:prstGeom>
          <a:noFill/>
          <a:ln>
            <a:noFill/>
          </a:ln>
        </p:spPr>
      </p:pic>
      <p:sp>
        <p:nvSpPr>
          <p:cNvPr id="98" name="Google Shape;98;p17"/>
          <p:cNvSpPr txBox="1"/>
          <p:nvPr/>
        </p:nvSpPr>
        <p:spPr>
          <a:xfrm>
            <a:off x="392200" y="4112550"/>
            <a:ext cx="2555100" cy="60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Open Sans"/>
                <a:ea typeface="Open Sans"/>
                <a:cs typeface="Open Sans"/>
                <a:sym typeface="Open Sans"/>
              </a:rPr>
              <a:t>Satish kumar reddy indla </a:t>
            </a:r>
            <a:br>
              <a:rPr b="0" i="0" lang="en" sz="1400" u="none" cap="none" strike="noStrike">
                <a:solidFill>
                  <a:schemeClr val="dk1"/>
                </a:solidFill>
                <a:latin typeface="Open Sans"/>
                <a:ea typeface="Open Sans"/>
                <a:cs typeface="Open Sans"/>
                <a:sym typeface="Open Sans"/>
              </a:rPr>
            </a:br>
            <a:r>
              <a:rPr b="0" i="0" lang="en" sz="1400" u="none" cap="none" strike="noStrike">
                <a:solidFill>
                  <a:schemeClr val="dk1"/>
                </a:solidFill>
                <a:latin typeface="Open Sans"/>
                <a:ea typeface="Open Sans"/>
                <a:cs typeface="Open Sans"/>
                <a:sym typeface="Open Sans"/>
              </a:rPr>
              <a:t>Developer</a:t>
            </a:r>
            <a:endParaRPr b="0" i="0" sz="1400" u="none" cap="none" strike="noStrike">
              <a:solidFill>
                <a:schemeClr val="dk1"/>
              </a:solidFill>
              <a:latin typeface="Open Sans"/>
              <a:ea typeface="Open Sans"/>
              <a:cs typeface="Open Sans"/>
              <a:sym typeface="Open Sans"/>
            </a:endParaRPr>
          </a:p>
        </p:txBody>
      </p:sp>
      <p:pic>
        <p:nvPicPr>
          <p:cNvPr id="99" name="Google Shape;99;p17"/>
          <p:cNvPicPr preferRelativeResize="0"/>
          <p:nvPr/>
        </p:nvPicPr>
        <p:blipFill rotWithShape="1">
          <a:blip r:embed="rId4">
            <a:alphaModFix/>
          </a:blip>
          <a:srcRect b="0" l="0" r="0" t="0"/>
          <a:stretch/>
        </p:blipFill>
        <p:spPr>
          <a:xfrm>
            <a:off x="3682250" y="1147225"/>
            <a:ext cx="3281204" cy="2792375"/>
          </a:xfrm>
          <a:prstGeom prst="rect">
            <a:avLst/>
          </a:prstGeom>
          <a:noFill/>
          <a:ln>
            <a:noFill/>
          </a:ln>
        </p:spPr>
      </p:pic>
      <p:sp>
        <p:nvSpPr>
          <p:cNvPr id="100" name="Google Shape;100;p17"/>
          <p:cNvSpPr txBox="1"/>
          <p:nvPr/>
        </p:nvSpPr>
        <p:spPr>
          <a:xfrm>
            <a:off x="3843625" y="4191000"/>
            <a:ext cx="2880000" cy="44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Open Sans"/>
                <a:ea typeface="Open Sans"/>
                <a:cs typeface="Open Sans"/>
                <a:sym typeface="Open Sans"/>
              </a:rPr>
              <a:t>Aishwarya Kongari</a:t>
            </a:r>
            <a:endParaRPr b="1"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Open Sans"/>
                <a:ea typeface="Open Sans"/>
                <a:cs typeface="Open Sans"/>
                <a:sym typeface="Open Sans"/>
              </a:rPr>
              <a:t>Developer</a:t>
            </a:r>
            <a:endParaRPr b="0"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Changes based on Professor feedback</a:t>
            </a:r>
            <a:endParaRPr sz="3000"/>
          </a:p>
        </p:txBody>
      </p:sp>
      <p:sp>
        <p:nvSpPr>
          <p:cNvPr id="106" name="Google Shape;106;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explanation of technologies slides.</a:t>
            </a:r>
            <a:endParaRPr/>
          </a:p>
          <a:p>
            <a:pPr indent="-342900" lvl="0" marL="457200" rtl="0" algn="l">
              <a:spcBef>
                <a:spcPts val="0"/>
              </a:spcBef>
              <a:spcAft>
                <a:spcPts val="0"/>
              </a:spcAft>
              <a:buSzPts val="1800"/>
              <a:buChar char="●"/>
            </a:pPr>
            <a:r>
              <a:rPr lang="en"/>
              <a:t>Algorithm slide added.</a:t>
            </a:r>
            <a:endParaRPr/>
          </a:p>
          <a:p>
            <a:pPr indent="-342900" lvl="0" marL="457200" rtl="0" algn="l">
              <a:spcBef>
                <a:spcPts val="0"/>
              </a:spcBef>
              <a:spcAft>
                <a:spcPts val="0"/>
              </a:spcAft>
              <a:buSzPts val="1800"/>
              <a:buChar char="●"/>
            </a:pPr>
            <a:r>
              <a:rPr lang="en"/>
              <a:t>Removal of market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PROBLEM STATEMENT</a:t>
            </a:r>
            <a:endParaRPr/>
          </a:p>
        </p:txBody>
      </p:sp>
      <p:sp>
        <p:nvSpPr>
          <p:cNvPr id="112" name="Google Shape;112;p1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Many individuals want to maintain a healthy diet but they find it challenging to keep track of their diet and analyse it. The traditional way where keep logging food intake often time and it is prone to inaccuracies, which leads to poor diet choices and even demovitates the individual.</a:t>
            </a:r>
            <a:endParaRPr/>
          </a:p>
          <a:p>
            <a:pPr indent="0" lvl="0" marL="0" rtl="0" algn="l">
              <a:lnSpc>
                <a:spcPct val="115000"/>
              </a:lnSpc>
              <a:spcBef>
                <a:spcPts val="1200"/>
              </a:spcBef>
              <a:spcAft>
                <a:spcPts val="0"/>
              </a:spcAft>
              <a:buClr>
                <a:schemeClr val="dk1"/>
              </a:buClr>
              <a:buSzPts val="1100"/>
              <a:buFont typeface="Arial"/>
              <a:buNone/>
            </a:pPr>
            <a:r>
              <a:rPr lang="en"/>
              <a:t>There needs to be a way for a more intuitive and efficient way to understand the nutritional values of fruits and easy to keep track of the intake. Which makes individuals to take healthy diet options.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8527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PROJECT DESCRIPTION</a:t>
            </a:r>
            <a:endParaRPr/>
          </a:p>
        </p:txBody>
      </p:sp>
      <p:pic>
        <p:nvPicPr>
          <p:cNvPr id="118" name="Google Shape;118;p20"/>
          <p:cNvPicPr preferRelativeResize="0"/>
          <p:nvPr/>
        </p:nvPicPr>
        <p:blipFill>
          <a:blip r:embed="rId3">
            <a:alphaModFix/>
          </a:blip>
          <a:stretch>
            <a:fillRect/>
          </a:stretch>
        </p:blipFill>
        <p:spPr>
          <a:xfrm>
            <a:off x="2885900" y="738350"/>
            <a:ext cx="3909051" cy="4279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PERSONAS</a:t>
            </a:r>
            <a:endParaRPr/>
          </a:p>
        </p:txBody>
      </p:sp>
      <p:pic>
        <p:nvPicPr>
          <p:cNvPr id="124" name="Google Shape;124;p21"/>
          <p:cNvPicPr preferRelativeResize="0"/>
          <p:nvPr/>
        </p:nvPicPr>
        <p:blipFill rotWithShape="1">
          <a:blip r:embed="rId3">
            <a:alphaModFix/>
          </a:blip>
          <a:srcRect b="0" l="0" r="0" t="0"/>
          <a:stretch/>
        </p:blipFill>
        <p:spPr>
          <a:xfrm>
            <a:off x="436620" y="1299850"/>
            <a:ext cx="2107126" cy="3159902"/>
          </a:xfrm>
          <a:prstGeom prst="rect">
            <a:avLst/>
          </a:prstGeom>
          <a:noFill/>
          <a:ln>
            <a:noFill/>
          </a:ln>
        </p:spPr>
      </p:pic>
      <p:sp>
        <p:nvSpPr>
          <p:cNvPr id="125" name="Google Shape;125;p21"/>
          <p:cNvSpPr txBox="1"/>
          <p:nvPr/>
        </p:nvSpPr>
        <p:spPr>
          <a:xfrm>
            <a:off x="3115225" y="1311100"/>
            <a:ext cx="5580600" cy="3148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Name:</a:t>
            </a:r>
            <a:r>
              <a:rPr b="0" i="0" lang="en" sz="1800" u="none" cap="none" strike="noStrike">
                <a:solidFill>
                  <a:schemeClr val="dk1"/>
                </a:solidFill>
                <a:latin typeface="Open Sans"/>
                <a:ea typeface="Open Sans"/>
                <a:cs typeface="Open Sans"/>
                <a:sym typeface="Open Sans"/>
              </a:rPr>
              <a:t> Emily</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Age: </a:t>
            </a:r>
            <a:r>
              <a:rPr b="0" i="0" lang="en" sz="1800" u="none" cap="none" strike="noStrike">
                <a:solidFill>
                  <a:schemeClr val="dk1"/>
                </a:solidFill>
                <a:latin typeface="Open Sans"/>
                <a:ea typeface="Open Sans"/>
                <a:cs typeface="Open Sans"/>
                <a:sym typeface="Open Sans"/>
              </a:rPr>
              <a:t>30</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Occupation:</a:t>
            </a:r>
            <a:r>
              <a:rPr b="0" i="0" lang="en" sz="1800" u="none" cap="none" strike="noStrike">
                <a:solidFill>
                  <a:schemeClr val="dk1"/>
                </a:solidFill>
                <a:latin typeface="Open Sans"/>
                <a:ea typeface="Open Sans"/>
                <a:cs typeface="Open Sans"/>
                <a:sym typeface="Open Sans"/>
              </a:rPr>
              <a:t> Marketing Analyst</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Interests:</a:t>
            </a:r>
            <a:r>
              <a:rPr b="0" i="0" lang="en" sz="1800" u="none" cap="none" strike="noStrike">
                <a:solidFill>
                  <a:schemeClr val="dk1"/>
                </a:solidFill>
                <a:latin typeface="Open Sans"/>
                <a:ea typeface="Open Sans"/>
                <a:cs typeface="Open Sans"/>
                <a:sym typeface="Open Sans"/>
              </a:rPr>
              <a:t> Yoga, cooking, and reading health blogs</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Goals:</a:t>
            </a:r>
            <a:r>
              <a:rPr b="0" i="0" lang="en" sz="1800" u="none" cap="none" strike="noStrike">
                <a:solidFill>
                  <a:schemeClr val="dk1"/>
                </a:solidFill>
                <a:latin typeface="Open Sans"/>
                <a:ea typeface="Open Sans"/>
                <a:cs typeface="Open Sans"/>
                <a:sym typeface="Open Sans"/>
              </a:rPr>
              <a:t> Maintain a balanced diet</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Challenges:</a:t>
            </a:r>
            <a:r>
              <a:rPr b="0" i="0" lang="en" sz="1800" u="none" cap="none" strike="noStrike">
                <a:solidFill>
                  <a:schemeClr val="dk1"/>
                </a:solidFill>
                <a:latin typeface="Open Sans"/>
                <a:ea typeface="Open Sans"/>
                <a:cs typeface="Open Sans"/>
                <a:sym typeface="Open Sans"/>
              </a:rPr>
              <a:t> Struggles to find accurate nutritional info for fresh produce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b="1" i="0" lang="en" sz="1800" u="none" cap="none" strike="noStrike">
                <a:solidFill>
                  <a:schemeClr val="dk1"/>
                </a:solidFill>
                <a:latin typeface="Open Sans"/>
                <a:ea typeface="Open Sans"/>
                <a:cs typeface="Open Sans"/>
                <a:sym typeface="Open Sans"/>
              </a:rPr>
              <a:t>How Your App Helps:</a:t>
            </a:r>
            <a:r>
              <a:rPr b="0" i="0" lang="en" sz="1800" u="none" cap="none" strike="noStrike">
                <a:solidFill>
                  <a:schemeClr val="dk1"/>
                </a:solidFill>
                <a:latin typeface="Open Sans"/>
                <a:ea typeface="Open Sans"/>
                <a:cs typeface="Open Sans"/>
                <a:sym typeface="Open Sans"/>
              </a:rPr>
              <a:t> FreshLens offers instant nutritional content, supporting her balanced diet and culinary exploration.</a:t>
            </a:r>
            <a:endParaRPr b="0"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